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7" r:id="rId4"/>
  </p:sldMasterIdLst>
  <p:notesMasterIdLst>
    <p:notesMasterId r:id="rId19"/>
  </p:notesMasterIdLst>
  <p:handoutMasterIdLst>
    <p:handoutMasterId r:id="rId20"/>
  </p:handoutMasterIdLst>
  <p:sldIdLst>
    <p:sldId id="257" r:id="rId5"/>
    <p:sldId id="263" r:id="rId6"/>
    <p:sldId id="264" r:id="rId7"/>
    <p:sldId id="265" r:id="rId8"/>
    <p:sldId id="266" r:id="rId9"/>
    <p:sldId id="268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6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2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4265" autoAdjust="0"/>
  </p:normalViewPr>
  <p:slideViewPr>
    <p:cSldViewPr snapToGrid="0">
      <p:cViewPr varScale="1">
        <p:scale>
          <a:sx n="76" d="100"/>
          <a:sy n="76" d="100"/>
        </p:scale>
        <p:origin x="126" y="19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8D9EA-A204-4140-BCA1-6D62931BC5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FDA72-076C-47D6-8943-DDE5E6C46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05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(На столе лежат разрезные буквы, из которых дети составляют слово)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FDA72-076C-47D6-8943-DDE5E6C4633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141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(Ребята делятся на две команды. Каждая команда обыгрывает фразеологизм, вторая команда должна угадать смысл выражения. В помощь выдаются несколько вариантов ответов на табличках).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FDA72-076C-47D6-8943-DDE5E6C4633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388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Тогда продолжим играть. Перед вашими командами лежат таблички.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 должны к фразеологизму подобрать верное пояснение.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Итог занятия.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Сегодня мы с вами закрепили тему Фразеологизмы. Вы хорошо занимались. Надеюсь, что полученные знания помогут вам лучше узнать русский язык, раскроют всё богатство и  красоту русской речи.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FDA72-076C-47D6-8943-DDE5E6C4633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16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15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97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1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87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101" y="505796"/>
            <a:ext cx="6388621" cy="44836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549" y="1482683"/>
            <a:ext cx="6614173" cy="2529845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676968" y="2569705"/>
            <a:ext cx="6614173" cy="699587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б</a:t>
            </a:r>
            <a:r>
              <a:rPr lang="en-US" dirty="0"/>
              <a:t> </a:t>
            </a:r>
            <a:r>
              <a:rPr lang="ru-RU" dirty="0"/>
              <a:t>р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е</a:t>
            </a:r>
            <a:r>
              <a:rPr lang="en-US" dirty="0"/>
              <a:t> </a:t>
            </a:r>
            <a:r>
              <a:rPr lang="ru-RU" dirty="0"/>
              <a:t>ц</a:t>
            </a:r>
            <a:r>
              <a:rPr lang="en-US" dirty="0"/>
              <a:t> 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г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л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в</a:t>
            </a:r>
            <a:r>
              <a:rPr lang="en-US" dirty="0"/>
              <a:t> </a:t>
            </a:r>
            <a:r>
              <a:rPr lang="ru-RU" dirty="0"/>
              <a:t>к</a:t>
            </a:r>
            <a:r>
              <a:rPr lang="en-US" dirty="0"/>
              <a:t> </a:t>
            </a:r>
            <a:r>
              <a:rPr lang="ru-RU" dirty="0"/>
              <a:t>а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86" y="2569705"/>
            <a:ext cx="1690142" cy="368398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098" y="4089357"/>
            <a:ext cx="1563627" cy="195377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02" y="1959719"/>
            <a:ext cx="2320644" cy="408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81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44444E-6 L 0.00078 -0.134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671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54167E-6 -4.44444E-6 L 0.00065 -0.16851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4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79167E-6 -4.44444E-6 L -0.0004 -0.17407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870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2.96296E-6 L 0.1987 -0.0041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-20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21927 0.0018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64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82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24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59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62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20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60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68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96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859CB-8810-489D-AB54-3F5F2BD75AAC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EE74-C196-4186-B68C-8D15B14F6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760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352507" y="1378098"/>
            <a:ext cx="9144000" cy="1565923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/>
              <a:t>Конспект </a:t>
            </a:r>
            <a:r>
              <a:rPr lang="ru-RU" sz="3600" b="1" dirty="0"/>
              <a:t>группового коррекционного занятия </a:t>
            </a:r>
            <a:r>
              <a:rPr lang="ru-RU" sz="3600" b="1" dirty="0" smtClean="0"/>
              <a:t>для </a:t>
            </a:r>
            <a:r>
              <a:rPr lang="ru-RU" sz="3600" b="1" dirty="0"/>
              <a:t>детей с нарушением слуха </a:t>
            </a:r>
            <a:r>
              <a:rPr lang="ru-RU" sz="3600" b="1" dirty="0" smtClean="0"/>
              <a:t>по </a:t>
            </a:r>
            <a:r>
              <a:rPr lang="ru-RU" sz="3600" b="1" dirty="0"/>
              <a:t>теме «Фразеологизмы</a:t>
            </a:r>
            <a:r>
              <a:rPr lang="ru-RU" sz="3600" b="1" dirty="0" smtClean="0"/>
              <a:t>»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738" y="3182206"/>
            <a:ext cx="2115316" cy="3145542"/>
          </a:xfrm>
          <a:prstGeom prst="rect">
            <a:avLst/>
          </a:prstGeom>
        </p:spPr>
      </p:pic>
      <p:pic>
        <p:nvPicPr>
          <p:cNvPr id="10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8774" y="4810272"/>
            <a:ext cx="573534" cy="505026"/>
          </a:xfrm>
          <a:prstGeom prst="rect">
            <a:avLst/>
          </a:prstGeom>
        </p:spPr>
      </p:pic>
      <p:grpSp>
        <p:nvGrpSpPr>
          <p:cNvPr id="11" name="Group 2"/>
          <p:cNvGrpSpPr/>
          <p:nvPr/>
        </p:nvGrpSpPr>
        <p:grpSpPr>
          <a:xfrm>
            <a:off x="536445" y="3182206"/>
            <a:ext cx="2417069" cy="3456439"/>
            <a:chOff x="3344569" y="426786"/>
            <a:chExt cx="2417069" cy="3456439"/>
          </a:xfrm>
        </p:grpSpPr>
        <p:pic>
          <p:nvPicPr>
            <p:cNvPr id="12" name="Рисунок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344569" y="426786"/>
              <a:ext cx="1863051" cy="3456439"/>
            </a:xfrm>
            <a:prstGeom prst="rect">
              <a:avLst/>
            </a:prstGeom>
          </p:spPr>
        </p:pic>
        <p:pic>
          <p:nvPicPr>
            <p:cNvPr id="13" name="Рисунок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006898" y="2129883"/>
              <a:ext cx="754740" cy="379141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7741399" y="5248715"/>
            <a:ext cx="39934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Создал учитель-дефектолог 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Трофимова Елена Васильевна</a:t>
            </a: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183 0.1037 L -0.00183 -0.14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8672 -0.00232 L -0.28034 0.00416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3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4 -0.01273 C 0.01354 -0.01967 0.02578 -0.02592 0.03007 -0.02592 C 0.05664 -0.02592 0.08398 0.08079 0.08398 0.1882 C 0.08398 0.1338 0.09791 0.08079 0.11067 0.08079 C 0.12448 0.08079 0.13724 0.1345 0.13724 0.1882 C 0.13724 0.16135 0.14401 0.1338 0.15091 0.1338 C 0.15768 0.1338 0.16471 0.16042 0.16471 0.1882 C 0.16471 0.17385 0.1681 0.16135 0.17148 0.16135 C 0.17513 0.16135 0.17838 0.17477 0.17838 0.1882 C 0.17838 0.18079 0.18007 0.17385 0.1819 0.17385 C 0.18268 0.17385 0.18515 0.18125 0.18515 0.1882 C 0.18515 0.18426 0.18606 0.18079 0.18685 0.18079 C 0.18685 0.18149 0.18867 0.18403 0.18867 0.1882 C 0.18867 0.18612 0.18867 0.18426 0.18945 0.18426 C 0.18945 0.18519 0.19049 0.18612 0.19049 0.1882 C 0.19049 0.18704 0.19049 0.18612 0.19049 0.18519 C 0.1914 0.18519 0.1914 0.18612 0.1914 0.18704 C 0.19231 0.18704 0.19231 0.18612 0.19231 0.18519 C 0.19336 0.18519 0.19336 0.18612 0.19336 0.18704 " pathEditMode="relative" rAng="0" ptsTypes="AAAAAAAAAAAAAAAAAAA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41" y="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5640" y="1447799"/>
            <a:ext cx="4876800" cy="515588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Засыпать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Кивать головой.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Клевать крошки.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0680" y="728692"/>
            <a:ext cx="27610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Клевать носом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63040" y="631044"/>
            <a:ext cx="3117898" cy="816755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7" t="3250" r="19251" b="28250"/>
          <a:stretch/>
        </p:blipFill>
        <p:spPr>
          <a:xfrm>
            <a:off x="807720" y="2001203"/>
            <a:ext cx="4922520" cy="4175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413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2F8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7960" y="1249680"/>
            <a:ext cx="5059680" cy="521684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Бездельничать.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Размышлять.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Выбросить ненужное.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6320" y="802660"/>
            <a:ext cx="4008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Пораскинуть мозгами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68680" y="594360"/>
            <a:ext cx="4328160" cy="929640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16" y="1623358"/>
            <a:ext cx="4421687" cy="4843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525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97040" y="1648747"/>
            <a:ext cx="3855720" cy="380717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200" dirty="0"/>
              <a:t>Пожалеть </a:t>
            </a:r>
            <a:r>
              <a:rPr lang="ru-RU" sz="3200" dirty="0" smtClean="0"/>
              <a:t>себя.</a:t>
            </a:r>
          </a:p>
          <a:p>
            <a:pPr>
              <a:lnSpc>
                <a:spcPct val="200000"/>
              </a:lnSpc>
            </a:pPr>
            <a:r>
              <a:rPr lang="ru-RU" sz="3200" dirty="0" smtClean="0"/>
              <a:t>Задуматься</a:t>
            </a:r>
          </a:p>
          <a:p>
            <a:pPr>
              <a:lnSpc>
                <a:spcPct val="200000"/>
              </a:lnSpc>
            </a:pPr>
            <a:r>
              <a:rPr lang="ru-RU" sz="3200" dirty="0" smtClean="0"/>
              <a:t>Успокоиться.</a:t>
            </a:r>
          </a:p>
          <a:p>
            <a:pPr marL="0" indent="0">
              <a:lnSpc>
                <a:spcPct val="200000"/>
              </a:lnSpc>
              <a:buNone/>
            </a:pP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73480" y="914400"/>
            <a:ext cx="3201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Взять себя в руки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90600" y="807720"/>
            <a:ext cx="3474720" cy="807720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502" y="1722120"/>
            <a:ext cx="3086916" cy="4717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220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222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42876" y="518160"/>
            <a:ext cx="9706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Подберите к фразеологизму верное пояснение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8894015"/>
              </p:ext>
            </p:extLst>
          </p:nvPr>
        </p:nvGraphicFramePr>
        <p:xfrm>
          <a:off x="548640" y="1444625"/>
          <a:ext cx="11003280" cy="4788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7760">
                  <a:extLst>
                    <a:ext uri="{9D8B030D-6E8A-4147-A177-3AD203B41FA5}">
                      <a16:colId xmlns:a16="http://schemas.microsoft.com/office/drawing/2014/main" val="1556394322"/>
                    </a:ext>
                  </a:extLst>
                </a:gridCol>
                <a:gridCol w="3667760">
                  <a:extLst>
                    <a:ext uri="{9D8B030D-6E8A-4147-A177-3AD203B41FA5}">
                      <a16:colId xmlns:a16="http://schemas.microsoft.com/office/drawing/2014/main" val="1730291778"/>
                    </a:ext>
                  </a:extLst>
                </a:gridCol>
                <a:gridCol w="3667760">
                  <a:extLst>
                    <a:ext uri="{9D8B030D-6E8A-4147-A177-3AD203B41FA5}">
                      <a16:colId xmlns:a16="http://schemas.microsoft.com/office/drawing/2014/main" val="1109514167"/>
                    </a:ext>
                  </a:extLst>
                </a:gridCol>
              </a:tblGrid>
              <a:tr h="781756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Валится из рук 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Глаза на лоб лезут 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Набрать в рот воды 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4209047"/>
                  </a:ext>
                </a:extLst>
              </a:tr>
              <a:tr h="40067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929505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6095" y="2504103"/>
            <a:ext cx="3227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заключить договор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4880" y="3525183"/>
            <a:ext cx="2123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успокоиться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4880" y="4617561"/>
            <a:ext cx="2529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не</a:t>
            </a:r>
            <a:r>
              <a:rPr lang="ru-RU" sz="2800" b="1" dirty="0"/>
              <a:t> </a:t>
            </a:r>
            <a:r>
              <a:rPr lang="ru-RU" sz="2800" dirty="0"/>
              <a:t>работается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39365" y="2504103"/>
            <a:ext cx="2109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часто плачет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61798" y="3556848"/>
            <a:ext cx="3068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сильно хочет спать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61798" y="4609593"/>
            <a:ext cx="3038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сильно удивляться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473440" y="27657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275320" y="2508092"/>
            <a:ext cx="2047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бедствовать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320" y="3571999"/>
            <a:ext cx="2988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хранить молчание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75320" y="4617561"/>
            <a:ext cx="26994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заниматься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бессмысленной </a:t>
            </a:r>
            <a:br>
              <a:rPr lang="ru-RU" sz="2800" dirty="0" smtClean="0"/>
            </a:br>
            <a:r>
              <a:rPr lang="ru-RU" sz="2800" dirty="0" smtClean="0"/>
              <a:t>работой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7172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9808" y="2569705"/>
            <a:ext cx="6614173" cy="69958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dirty="0" smtClean="0"/>
              <a:t>М</a:t>
            </a:r>
            <a:r>
              <a:rPr lang="en-US" dirty="0" smtClean="0"/>
              <a:t> </a:t>
            </a:r>
            <a:r>
              <a:rPr lang="ru-RU" dirty="0" smtClean="0"/>
              <a:t>о</a:t>
            </a:r>
            <a:r>
              <a:rPr lang="en-US" dirty="0" smtClean="0"/>
              <a:t> </a:t>
            </a:r>
            <a:r>
              <a:rPr lang="ru-RU" dirty="0" smtClean="0"/>
              <a:t>л</a:t>
            </a:r>
            <a:r>
              <a:rPr lang="en-US" dirty="0" smtClean="0"/>
              <a:t> </a:t>
            </a:r>
            <a:r>
              <a:rPr lang="ru-RU" dirty="0" smtClean="0"/>
              <a:t>о</a:t>
            </a:r>
            <a:r>
              <a:rPr lang="en-US" dirty="0" smtClean="0"/>
              <a:t> </a:t>
            </a:r>
            <a:r>
              <a:rPr lang="ru-RU" dirty="0" smtClean="0"/>
              <a:t>д</a:t>
            </a:r>
            <a:r>
              <a:rPr lang="en-US" dirty="0" smtClean="0"/>
              <a:t> </a:t>
            </a:r>
            <a:r>
              <a:rPr lang="ru-RU" dirty="0" smtClean="0"/>
              <a:t>ц ы</a:t>
            </a:r>
            <a:r>
              <a:rPr lang="en-US" dirty="0" smtClean="0"/>
              <a:t> 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96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977268"/>
              </p:ext>
            </p:extLst>
          </p:nvPr>
        </p:nvGraphicFramePr>
        <p:xfrm>
          <a:off x="1035050" y="541866"/>
          <a:ext cx="10121900" cy="5577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12150">
                  <a:extLst>
                    <a:ext uri="{9D8B030D-6E8A-4147-A177-3AD203B41FA5}">
                      <a16:colId xmlns:a16="http://schemas.microsoft.com/office/drawing/2014/main" val="1481940759"/>
                    </a:ext>
                  </a:extLst>
                </a:gridCol>
                <a:gridCol w="2556429">
                  <a:extLst>
                    <a:ext uri="{9D8B030D-6E8A-4147-A177-3AD203B41FA5}">
                      <a16:colId xmlns:a16="http://schemas.microsoft.com/office/drawing/2014/main" val="2675186539"/>
                    </a:ext>
                  </a:extLst>
                </a:gridCol>
                <a:gridCol w="2322846">
                  <a:extLst>
                    <a:ext uri="{9D8B030D-6E8A-4147-A177-3AD203B41FA5}">
                      <a16:colId xmlns:a16="http://schemas.microsoft.com/office/drawing/2014/main" val="1086560463"/>
                    </a:ext>
                  </a:extLst>
                </a:gridCol>
                <a:gridCol w="2530475">
                  <a:extLst>
                    <a:ext uri="{9D8B030D-6E8A-4147-A177-3AD203B41FA5}">
                      <a16:colId xmlns:a16="http://schemas.microsoft.com/office/drawing/2014/main" val="342177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cap="none" spc="0" dirty="0" smtClean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effectLst>
                            <a:outerShdw blurRad="12700" dist="38100" dir="2700000" algn="tl" rotWithShape="0">
                              <a:schemeClr val="accent5">
                                <a:lumMod val="60000"/>
                                <a:lumOff val="40000"/>
                              </a:schemeClr>
                            </a:outerShdw>
                          </a:effectLst>
                        </a:rPr>
                        <a:t>Цель: </a:t>
                      </a:r>
                      <a:endParaRPr lang="ru-RU" sz="3200" b="1" cap="none" spc="0" dirty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accent5"/>
                        </a:solidFill>
                        <a:effectLst>
                          <a:outerShdw blurRad="12700" dist="38100" dir="2700000" algn="tl" rotWithShape="0">
                            <a:schemeClr val="accent5">
                              <a:lumMod val="60000"/>
                              <a:lumOff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kern="1200" cap="none" spc="0" dirty="0" smtClean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effectLst>
                            <a:outerShdw blurRad="12700" dist="38100" dir="2700000" algn="tl" rotWithShape="0">
                              <a:schemeClr val="accent5">
                                <a:lumMod val="60000"/>
                                <a:lumOff val="40000"/>
                              </a:schemeClr>
                            </a:outerShdw>
                          </a:effectLst>
                        </a:rPr>
                        <a:t>Задачи:</a:t>
                      </a:r>
                      <a:endParaRPr lang="ru-RU" sz="3200" b="1" cap="none" spc="0" dirty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accent5"/>
                        </a:solidFill>
                        <a:effectLst>
                          <a:outerShdw blurRad="12700" dist="38100" dir="2700000" algn="tl" rotWithShape="0">
                            <a:schemeClr val="accent5">
                              <a:lumMod val="60000"/>
                              <a:lumOff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172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effectLst/>
                        </a:rPr>
                        <a:t>закрепить понятие </a:t>
                      </a:r>
                      <a:r>
                        <a:rPr lang="ru-RU" sz="2400" b="1" kern="1200" dirty="0" smtClean="0">
                          <a:effectLst/>
                        </a:rPr>
                        <a:t>«фразеологизмы»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/>
                        </a:rPr>
                        <a:t>образовательная</a:t>
                      </a:r>
                      <a:r>
                        <a:rPr lang="ru-RU" sz="2400" kern="1200" dirty="0" smtClean="0">
                          <a:effectLst/>
                        </a:rPr>
                        <a:t>: наблюдать за значением фразеологизмов; расширять словарный запас учащихся; 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/>
                        </a:rPr>
                        <a:t>развивающая: </a:t>
                      </a:r>
                      <a:r>
                        <a:rPr lang="ru-RU" sz="2400" kern="1200" dirty="0" smtClean="0">
                          <a:effectLst/>
                        </a:rPr>
                        <a:t>развивать внимание, память, логическое мышление, речь, языковое чутьё, интерес к предмету русского языка у учащихся; 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/>
                        </a:rPr>
                        <a:t>воспитывающая: </a:t>
                      </a:r>
                      <a:r>
                        <a:rPr lang="ru-RU" sz="2400" kern="1200" dirty="0" smtClean="0">
                          <a:effectLst/>
                        </a:rPr>
                        <a:t>воспитывать культуру речи, прививать понятие о красоте родного языка, учить оценивать поступки людей с нравственной позиции.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458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cap="none" spc="0" dirty="0" smtClean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accent5">
                                <a:lumMod val="60000"/>
                                <a:lumOff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Оборудование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таблички, картинки, интерактивная доска</a:t>
                      </a:r>
                      <a:endParaRPr lang="ru-RU" sz="2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307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372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6400"/>
            <a:ext cx="1207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Организационный момент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6815" y="1714452"/>
            <a:ext cx="3520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Здравствуйте, ребята.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60474" y="1706581"/>
            <a:ext cx="4703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Назовите первый месяц года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148975" y="1681002"/>
            <a:ext cx="355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Седьмой</a:t>
            </a:r>
            <a:r>
              <a:rPr lang="ru-RU" dirty="0"/>
              <a:t>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день</a:t>
            </a:r>
            <a:r>
              <a:rPr lang="ru-RU" dirty="0"/>
              <a:t>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недели</a:t>
            </a:r>
            <a:r>
              <a:rPr lang="ru-RU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16043" y="1722323"/>
            <a:ext cx="2040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Плоды</a:t>
            </a:r>
            <a:r>
              <a:rPr lang="ru-RU" dirty="0"/>
              <a:t>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дуба</a:t>
            </a:r>
            <a:r>
              <a:rPr lang="ru-RU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64178" y="3352185"/>
            <a:ext cx="2329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Здравствуйте</a:t>
            </a:r>
            <a:r>
              <a:rPr lang="ru-RU" dirty="0"/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14855" y="3352185"/>
            <a:ext cx="1334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Январь</a:t>
            </a:r>
            <a:r>
              <a:rPr lang="ru-RU" dirty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20752" y="3331051"/>
            <a:ext cx="2182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Воскресенье</a:t>
            </a:r>
            <a:r>
              <a:rPr lang="ru-RU" dirty="0"/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11698" y="3341618"/>
            <a:ext cx="1395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Жёлудь</a:t>
            </a:r>
            <a:r>
              <a:rPr lang="ru-RU" dirty="0"/>
              <a:t>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211" r="89619">
                        <a14:foregroundMark x1="73529" y1="25036" x2="73529" y2="25036"/>
                        <a14:foregroundMark x1="78374" y1="22747" x2="78374" y2="22747"/>
                        <a14:foregroundMark x1="82353" y1="19886" x2="82353" y2="198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0" y="2267831"/>
            <a:ext cx="2888902" cy="3493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2203" r="100000">
                        <a14:foregroundMark x1="51762" y1="25902" x2="51762" y2="25902"/>
                        <a14:foregroundMark x1="49780" y1="25902" x2="49780" y2="25902"/>
                        <a14:foregroundMark x1="49780" y1="23567" x2="49780" y2="23567"/>
                        <a14:foregroundMark x1="61233" y1="32272" x2="61233" y2="32272"/>
                        <a14:foregroundMark x1="64537" y1="32272" x2="64537" y2="32272"/>
                      </a14:backgroundRemoval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726" y="4118630"/>
            <a:ext cx="2688564" cy="2789237"/>
          </a:xfrm>
          <a:prstGeom prst="rect">
            <a:avLst/>
          </a:prstGeom>
        </p:spPr>
      </p:pic>
      <p:sp>
        <p:nvSpPr>
          <p:cNvPr id="13" name="Выноска-облако 12"/>
          <p:cNvSpPr/>
          <p:nvPr/>
        </p:nvSpPr>
        <p:spPr>
          <a:xfrm>
            <a:off x="2212291" y="1128791"/>
            <a:ext cx="5200347" cy="1988066"/>
          </a:xfrm>
          <a:prstGeom prst="cloudCallout">
            <a:avLst>
              <a:gd name="adj1" fmla="val -60981"/>
              <a:gd name="adj2" fmla="val 29672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-облако 13"/>
          <p:cNvSpPr/>
          <p:nvPr/>
        </p:nvSpPr>
        <p:spPr>
          <a:xfrm>
            <a:off x="5981700" y="3142436"/>
            <a:ext cx="3893820" cy="1143000"/>
          </a:xfrm>
          <a:prstGeom prst="cloudCallout">
            <a:avLst>
              <a:gd name="adj1" fmla="val 50400"/>
              <a:gd name="adj2" fmla="val 85089"/>
            </a:avLst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47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7" grpId="0"/>
      <p:bldP spid="7" grpId="1"/>
      <p:bldP spid="8" grpId="0"/>
      <p:bldP spid="8" grpId="1"/>
      <p:bldP spid="9" grpId="0"/>
      <p:bldP spid="9" grpId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8279" y="396240"/>
            <a:ext cx="4655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</a:lstStyle>
          <a:p>
            <a:r>
              <a:rPr lang="ru-RU" dirty="0"/>
              <a:t>Актуализация знаний.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0515" y="1042571"/>
            <a:ext cx="109309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/>
                </a:solidFill>
              </a:rPr>
              <a:t>Прочитайте запись на доске.</a:t>
            </a:r>
          </a:p>
          <a:p>
            <a:r>
              <a:rPr lang="ru-RU" sz="28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Холодный </a:t>
            </a:r>
            <a:r>
              <a:rPr lang="ru-RU" sz="28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день, холодный взгляд, гибкий ум, гибкий </a:t>
            </a:r>
            <a:r>
              <a:rPr lang="ru-RU" sz="28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прут</a:t>
            </a:r>
            <a:r>
              <a:rPr lang="ru-RU" sz="28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горячий чай, горячий характер, медвежья лапа, </a:t>
            </a:r>
            <a:r>
              <a:rPr lang="ru-RU" sz="28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медвежья </a:t>
            </a:r>
            <a:r>
              <a:rPr lang="ru-RU" sz="28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услуга, повесил </a:t>
            </a:r>
            <a:r>
              <a:rPr lang="ru-RU" sz="28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нос.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019" y="2981564"/>
            <a:ext cx="11141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/>
                </a:solidFill>
              </a:rPr>
              <a:t>Назовите словосочетания, который употреблены в прямом значении.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1485285" y="2981564"/>
            <a:ext cx="1042676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/>
              <a:t>Холодный день, гибкий прут, горячий чай, медвежья лапа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18536" y="3870960"/>
            <a:ext cx="11783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/>
                </a:solidFill>
              </a:rPr>
              <a:t>Назовите словосочетания, которые употреблены в переносном значении</a:t>
            </a:r>
            <a:r>
              <a:rPr lang="ru-RU" sz="2800" b="1" dirty="0" smtClean="0">
                <a:solidFill>
                  <a:schemeClr val="accent5"/>
                </a:solidFill>
              </a:rPr>
              <a:t>.</a:t>
            </a:r>
            <a:endParaRPr lang="ru-RU" sz="2800" b="1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2100647" y="3809405"/>
            <a:ext cx="1165748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/>
              <a:t>Холодный взгляд, гибкий ум, горячий характер, медвежья услуга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25019" y="4760356"/>
            <a:ext cx="79710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/>
                </a:solidFill>
              </a:rPr>
              <a:t>А что такое «повесил нос»? </a:t>
            </a:r>
            <a:r>
              <a:rPr lang="ru-RU" sz="2800" b="1" dirty="0" smtClean="0">
                <a:solidFill>
                  <a:schemeClr val="accent5"/>
                </a:solidFill>
              </a:rPr>
              <a:t/>
            </a:r>
            <a:br>
              <a:rPr lang="ru-RU" sz="2800" b="1" dirty="0" smtClean="0">
                <a:solidFill>
                  <a:schemeClr val="accent5"/>
                </a:solidFill>
              </a:rPr>
            </a:br>
            <a:r>
              <a:rPr lang="ru-RU" sz="2800" b="1" dirty="0" smtClean="0">
                <a:solidFill>
                  <a:schemeClr val="accent5"/>
                </a:solidFill>
              </a:rPr>
              <a:t>К </a:t>
            </a:r>
            <a:r>
              <a:rPr lang="ru-RU" sz="2800" b="1" dirty="0">
                <a:solidFill>
                  <a:schemeClr val="accent5"/>
                </a:solidFill>
              </a:rPr>
              <a:t>какой категории относится это словосочетание</a:t>
            </a:r>
            <a:r>
              <a:rPr lang="ru-RU" sz="2800" b="1" dirty="0" smtClean="0">
                <a:solidFill>
                  <a:schemeClr val="accent5"/>
                </a:solidFill>
              </a:rPr>
              <a:t>?</a:t>
            </a:r>
            <a:endParaRPr lang="ru-RU" sz="28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32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1080" y="289560"/>
            <a:ext cx="4081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Игра: «Поле чудес»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585194"/>
              </p:ext>
            </p:extLst>
          </p:nvPr>
        </p:nvGraphicFramePr>
        <p:xfrm>
          <a:off x="2032002" y="2779692"/>
          <a:ext cx="8127996" cy="64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212168095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917798520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91970825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24977293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01383630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91417311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3024638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1617034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07868291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500702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6167455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34831079"/>
                    </a:ext>
                  </a:extLst>
                </a:gridCol>
              </a:tblGrid>
              <a:tr h="50630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Ф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41601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21080" y="1319778"/>
            <a:ext cx="105335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/>
                </a:solidFill>
              </a:rPr>
              <a:t>На доске зашифровано слово. А вы попробуйте угадать это слово </a:t>
            </a:r>
            <a:r>
              <a:rPr lang="ru-RU" sz="2800" b="1" dirty="0" smtClean="0">
                <a:solidFill>
                  <a:schemeClr val="accent5"/>
                </a:solidFill>
              </a:rPr>
              <a:t/>
            </a:r>
            <a:br>
              <a:rPr lang="ru-RU" sz="2800" b="1" dirty="0" smtClean="0">
                <a:solidFill>
                  <a:schemeClr val="accent5"/>
                </a:solidFill>
              </a:rPr>
            </a:br>
            <a:r>
              <a:rPr lang="ru-RU" sz="2800" b="1" dirty="0" smtClean="0">
                <a:solidFill>
                  <a:schemeClr val="accent5"/>
                </a:solidFill>
              </a:rPr>
              <a:t>и </a:t>
            </a:r>
            <a:r>
              <a:rPr lang="ru-RU" sz="2800" b="1" dirty="0">
                <a:solidFill>
                  <a:schemeClr val="accent5"/>
                </a:solidFill>
              </a:rPr>
              <a:t>определить тему нашего занятия</a:t>
            </a:r>
            <a:r>
              <a:rPr lang="ru-RU" sz="2800" b="1" dirty="0" smtClean="0">
                <a:solidFill>
                  <a:schemeClr val="accent5"/>
                </a:solidFill>
              </a:rPr>
              <a:t>.</a:t>
            </a:r>
            <a:endParaRPr lang="ru-RU" sz="2800" b="1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4130040"/>
            <a:ext cx="4621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Какое слово получилось?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541850"/>
              </p:ext>
            </p:extLst>
          </p:nvPr>
        </p:nvGraphicFramePr>
        <p:xfrm>
          <a:off x="2035419" y="2779692"/>
          <a:ext cx="8127996" cy="64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212168095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917798520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91970825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24977293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01383630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91417311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3024638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1617034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07868291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500702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6167455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34831079"/>
                    </a:ext>
                  </a:extLst>
                </a:gridCol>
              </a:tblGrid>
              <a:tr h="50630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416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33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36106"/>
            <a:ext cx="12077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Групповая работа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211" r="89619">
                        <a14:foregroundMark x1="73529" y1="25036" x2="73529" y2="25036"/>
                        <a14:foregroundMark x1="78374" y1="22747" x2="78374" y2="22747"/>
                        <a14:foregroundMark x1="82353" y1="19886" x2="82353" y2="198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0" y="2267831"/>
            <a:ext cx="2888902" cy="3493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2203" r="100000">
                        <a14:foregroundMark x1="51762" y1="25902" x2="51762" y2="25902"/>
                        <a14:foregroundMark x1="49780" y1="25902" x2="49780" y2="25902"/>
                        <a14:foregroundMark x1="49780" y1="23567" x2="49780" y2="23567"/>
                        <a14:foregroundMark x1="61233" y1="32272" x2="61233" y2="32272"/>
                        <a14:foregroundMark x1="64537" y1="32272" x2="64537" y2="32272"/>
                      </a14:backgroundRemoval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726" y="4118630"/>
            <a:ext cx="2688564" cy="2789237"/>
          </a:xfrm>
          <a:prstGeom prst="rect">
            <a:avLst/>
          </a:prstGeom>
        </p:spPr>
      </p:pic>
      <p:sp>
        <p:nvSpPr>
          <p:cNvPr id="13" name="Выноска-облако 12"/>
          <p:cNvSpPr/>
          <p:nvPr/>
        </p:nvSpPr>
        <p:spPr>
          <a:xfrm>
            <a:off x="2440891" y="1261174"/>
            <a:ext cx="5200347" cy="1988066"/>
          </a:xfrm>
          <a:prstGeom prst="cloudCallout">
            <a:avLst>
              <a:gd name="adj1" fmla="val -66256"/>
              <a:gd name="adj2" fmla="val 30439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-облако 13"/>
          <p:cNvSpPr/>
          <p:nvPr/>
        </p:nvSpPr>
        <p:spPr>
          <a:xfrm>
            <a:off x="5403716" y="3566422"/>
            <a:ext cx="3893820" cy="1569458"/>
          </a:xfrm>
          <a:prstGeom prst="cloudCallout">
            <a:avLst>
              <a:gd name="adj1" fmla="val 67230"/>
              <a:gd name="adj2" fmla="val 32653"/>
            </a:avLst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ьная выноска 14"/>
          <p:cNvSpPr/>
          <p:nvPr/>
        </p:nvSpPr>
        <p:spPr>
          <a:xfrm>
            <a:off x="243840" y="357827"/>
            <a:ext cx="2956560" cy="1264920"/>
          </a:xfrm>
          <a:prstGeom prst="wedgeEllipseCallout">
            <a:avLst>
              <a:gd name="adj1" fmla="val -20809"/>
              <a:gd name="adj2" fmla="val 87802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840733" y="5579282"/>
            <a:ext cx="5069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5"/>
                </a:solidFill>
              </a:rPr>
              <a:t>О каком человеке говорят?</a:t>
            </a:r>
          </a:p>
        </p:txBody>
      </p:sp>
      <p:sp>
        <p:nvSpPr>
          <p:cNvPr id="17" name="TextBox 16"/>
          <p:cNvSpPr txBox="1"/>
          <p:nvPr/>
        </p:nvSpPr>
        <p:spPr>
          <a:xfrm rot="21052283">
            <a:off x="2874686" y="1809857"/>
            <a:ext cx="4462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 него куры денег не клюют</a:t>
            </a:r>
          </a:p>
        </p:txBody>
      </p:sp>
      <p:sp>
        <p:nvSpPr>
          <p:cNvPr id="18" name="TextBox 17"/>
          <p:cNvSpPr txBox="1"/>
          <p:nvPr/>
        </p:nvSpPr>
        <p:spPr>
          <a:xfrm rot="21163828">
            <a:off x="782063" y="513234"/>
            <a:ext cx="17854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Бедный</a:t>
            </a:r>
            <a:b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Богатый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21318561">
            <a:off x="6710167" y="3986849"/>
            <a:ext cx="1431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Богатый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20678" y="1891648"/>
            <a:ext cx="4736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У него семь пятниц на неделе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7861" y="481917"/>
            <a:ext cx="25485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 Ненадежный</a:t>
            </a:r>
            <a:br>
              <a:rPr lang="ru-RU" sz="2800" dirty="0" smtClean="0"/>
            </a:br>
            <a:r>
              <a:rPr lang="ru-RU" sz="2800" dirty="0" smtClean="0"/>
              <a:t>2. Надежный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327364" y="4044491"/>
            <a:ext cx="2274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Ненадежный 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3061909" y="1824201"/>
            <a:ext cx="441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Он звёзд с небес не хватает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2950" y="448420"/>
            <a:ext cx="17063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 Умный</a:t>
            </a:r>
            <a:br>
              <a:rPr lang="ru-RU" sz="2800" dirty="0" smtClean="0"/>
            </a:br>
            <a:r>
              <a:rPr lang="ru-RU" sz="2800" dirty="0" smtClean="0"/>
              <a:t>2. Глупый 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840379" y="3982151"/>
            <a:ext cx="1268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Глупый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 rot="21163480">
            <a:off x="2468187" y="2081951"/>
            <a:ext cx="5384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Он любого обведёт вокруг пальца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6092" y="489203"/>
            <a:ext cx="28543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 Хитрый</a:t>
            </a:r>
            <a:br>
              <a:rPr lang="ru-RU" sz="2800" dirty="0" smtClean="0"/>
            </a:br>
            <a:r>
              <a:rPr lang="ru-RU" sz="2800" dirty="0" smtClean="0"/>
              <a:t>2. Простодушный</a:t>
            </a:r>
            <a:endParaRPr lang="ru-RU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6840379" y="3810000"/>
            <a:ext cx="132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Хитрый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089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9707" y="198120"/>
            <a:ext cx="9912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 сейчас поиграем в «Ожившие картинки»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0" y="906006"/>
            <a:ext cx="5257800" cy="5270957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Спать.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 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замечать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плохого.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Иметь 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плохое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зрение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1520" y="1158240"/>
            <a:ext cx="4702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Смотреть сквозь пальцы</a:t>
            </a:r>
            <a:endParaRPr lang="ru-RU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5593" y="1077247"/>
            <a:ext cx="5074920" cy="746760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06" r="13398"/>
          <a:stretch/>
        </p:blipFill>
        <p:spPr>
          <a:xfrm>
            <a:off x="609600" y="2148663"/>
            <a:ext cx="5029200" cy="4294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450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3040" y="746760"/>
            <a:ext cx="2638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Водить за </a:t>
            </a:r>
            <a:r>
              <a:rPr lang="ru-RU" sz="3200" b="1" dirty="0" smtClean="0"/>
              <a:t>нос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59123" y="566707"/>
            <a:ext cx="3246120" cy="944880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7071360" y="1526827"/>
            <a:ext cx="4480560" cy="435133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Дрессировать.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Обманывать.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Играть.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9109" r="7189"/>
          <a:stretch/>
        </p:blipFill>
        <p:spPr>
          <a:xfrm>
            <a:off x="563880" y="1950720"/>
            <a:ext cx="5181600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845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222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760" y="1443453"/>
            <a:ext cx="5044440" cy="514064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200" dirty="0"/>
              <a:t>Слушать </a:t>
            </a:r>
            <a:r>
              <a:rPr lang="ru-RU" sz="3200" dirty="0" smtClean="0"/>
              <a:t>внимательно.</a:t>
            </a:r>
          </a:p>
          <a:p>
            <a:pPr>
              <a:lnSpc>
                <a:spcPct val="200000"/>
              </a:lnSpc>
            </a:pPr>
            <a:r>
              <a:rPr lang="ru-RU" sz="3200" dirty="0" smtClean="0"/>
              <a:t>Слушать невнимательно.</a:t>
            </a:r>
          </a:p>
          <a:p>
            <a:pPr>
              <a:lnSpc>
                <a:spcPct val="200000"/>
              </a:lnSpc>
            </a:pPr>
            <a:r>
              <a:rPr lang="ru-RU" sz="3200" dirty="0" smtClean="0"/>
              <a:t>Повесить сушиться.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615440" y="858678"/>
            <a:ext cx="27126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Развесить уши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98240" y="741117"/>
            <a:ext cx="3147001" cy="819896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" t="3009" r="2397" b="8255"/>
          <a:stretch/>
        </p:blipFill>
        <p:spPr>
          <a:xfrm>
            <a:off x="472441" y="1920240"/>
            <a:ext cx="5303520" cy="3931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163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2222"/>
                                      </p:to>
                                    </p:animClr>
                                    <p:animClr clrSpc="rgb" dir="cw">
                                      <p:cBhvr>
                                        <p:cTn id="7" dur="2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2222"/>
                                      </p:to>
                                    </p:animClr>
                                    <p:set>
                                      <p:cBhvr>
                                        <p:cTn id="8" dur="2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2C15FF-1675-4B64-8D0C-D78E36D0F68C}">
  <ds:schemaRefs>
    <ds:schemaRef ds:uri="2547570a-e5f4-4946-a4c3-82580e42479e"/>
    <ds:schemaRef ds:uri="6ee78bd2-4339-4042-adc0-bcc646419980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sharepoint/v3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F67FFB0-F441-4120-8FA0-C46780EE30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8F9056-19CC-403D-A4E3-D0BFC3D9E6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452</Words>
  <Application>Microsoft Office PowerPoint</Application>
  <PresentationFormat>Широкоэкранный</PresentationFormat>
  <Paragraphs>106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 о л о д ц ы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2025-01-04T13:16:02Z</dcterms:created>
  <dcterms:modified xsi:type="dcterms:W3CDTF">2025-01-26T06:55:05Z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