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7" r:id="rId10"/>
    <p:sldId id="268" r:id="rId11"/>
    <p:sldId id="269" r:id="rId12"/>
    <p:sldId id="271" r:id="rId13"/>
    <p:sldId id="272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66" d="100"/>
          <a:sy n="66" d="100"/>
        </p:scale>
        <p:origin x="3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00F2D-116A-4E34-B9BE-2F8AD792FEDF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290A9-41F8-41E0-9421-857403F8B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844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37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83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93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403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70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46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13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02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629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76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095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5C1A6-68A2-41C0-8E61-A6E00E445D23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2D49B-0C69-4A5E-A07A-72CA677A6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27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87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9278" y="5467815"/>
            <a:ext cx="13165831" cy="20582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05046" y="2967335"/>
            <a:ext cx="9833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92258" y="1717120"/>
            <a:ext cx="9392211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500" dirty="0" smtClean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Упражнения для снятия </a:t>
            </a:r>
          </a:p>
          <a:p>
            <a:pPr algn="ctr"/>
            <a:r>
              <a:rPr lang="ru-RU" sz="6500" dirty="0" smtClean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 зрительной нагрузки</a:t>
            </a:r>
            <a:endParaRPr lang="ru-RU" sz="6500" dirty="0">
              <a:ln w="0">
                <a:solidFill>
                  <a:schemeClr val="accent5">
                    <a:lumMod val="50000"/>
                  </a:schemeClr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891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87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914" y="30706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Упражнения для тренировки внутренних (цилиарных) мышц глаз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486" y="1753053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 Игра в большой теннис у стенки и через сетку. 15-20 мин.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 Игра в волейбол. 15-20 мин.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 Удары футбольным мячом по стенке, в квадраты на расстоянии 8-10 м.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 Передача футбольного мяча в парах (пас) на расстоянии 10-12 м.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 Броски обруча вперед с приданием ему обратного вращения с таким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расчетом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он вернулся.</a:t>
            </a:r>
          </a:p>
        </p:txBody>
      </p:sp>
    </p:spTree>
    <p:extLst>
      <p:ext uri="{BB962C8B-B14F-4D97-AF65-F5344CB8AC3E}">
        <p14:creationId xmlns:p14="http://schemas.microsoft.com/office/powerpoint/2010/main" val="2736480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5448"/>
            <a:ext cx="10515600" cy="135952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Противопоказания для различных видов спорта при близорукости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813760"/>
              </p:ext>
            </p:extLst>
          </p:nvPr>
        </p:nvGraphicFramePr>
        <p:xfrm>
          <a:off x="838200" y="1659449"/>
          <a:ext cx="10515600" cy="4297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24086">
                  <a:extLst>
                    <a:ext uri="{9D8B030D-6E8A-4147-A177-3AD203B41FA5}">
                      <a16:colId xmlns:a16="http://schemas.microsoft.com/office/drawing/2014/main" val="2531338749"/>
                    </a:ext>
                  </a:extLst>
                </a:gridCol>
                <a:gridCol w="6491514">
                  <a:extLst>
                    <a:ext uri="{9D8B030D-6E8A-4147-A177-3AD203B41FA5}">
                      <a16:colId xmlns:a16="http://schemas.microsoft.com/office/drawing/2014/main" val="2069469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спорта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u="none" strike="noStrike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Противопоказания в зависимости от степени близорукости и состояния глаз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089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Бокс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любой степени близорукости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239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Борьба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любой степени близорукости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171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Тяжёлая атлетика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близорукости; при любой степени близорукости с осложнениями на глазном дне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228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Велогонка на треке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близорукости; при любой степени близорукости с осложнениями на глазном дне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931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Гимнастика</a:t>
                      </a:r>
                    </a:p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спортивная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любой степени прогрессирующей</a:t>
                      </a:r>
                    </a:p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близорукости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362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Гимнастика</a:t>
                      </a:r>
                    </a:p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художественная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близорукости; при любой степени близорукости с осложнениями на глазном дне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429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158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5448"/>
            <a:ext cx="10515600" cy="135952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Противопоказания для различных видов спорта при близорукости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9598326"/>
              </p:ext>
            </p:extLst>
          </p:nvPr>
        </p:nvGraphicFramePr>
        <p:xfrm>
          <a:off x="838200" y="1494972"/>
          <a:ext cx="10515600" cy="501613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835400">
                  <a:extLst>
                    <a:ext uri="{9D8B030D-6E8A-4147-A177-3AD203B41FA5}">
                      <a16:colId xmlns:a16="http://schemas.microsoft.com/office/drawing/2014/main" val="2531338749"/>
                    </a:ext>
                  </a:extLst>
                </a:gridCol>
                <a:gridCol w="6680200">
                  <a:extLst>
                    <a:ext uri="{9D8B030D-6E8A-4147-A177-3AD203B41FA5}">
                      <a16:colId xmlns:a16="http://schemas.microsoft.com/office/drawing/2014/main" val="2069469206"/>
                    </a:ext>
                  </a:extLst>
                </a:gridCol>
              </a:tblGrid>
              <a:tr h="76404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Вид спорта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Противопоказания в зависимости от степени близорукости и состояния глаз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089048"/>
                  </a:ext>
                </a:extLst>
              </a:tr>
              <a:tr h="109624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Стрельба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стендовая, пулевая,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лука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239374"/>
                  </a:ext>
                </a:extLst>
              </a:tr>
              <a:tr h="764047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Современное</a:t>
                      </a:r>
                    </a:p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пятиборье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любой степени близорукости, кроме стационарной близорукости слабой степени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171694"/>
                  </a:ext>
                </a:extLst>
              </a:tr>
              <a:tr h="76404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Конный спорт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близорукости;  при любой степени близорукости с осложнениями на глазном дне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228478"/>
                  </a:ext>
                </a:extLst>
              </a:tr>
              <a:tr h="4318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Фехтование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только при осложнённой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931930"/>
                  </a:ext>
                </a:extLst>
              </a:tr>
              <a:tr h="4318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Плавание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только при осложнённой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362911"/>
                  </a:ext>
                </a:extLst>
              </a:tr>
              <a:tr h="76404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Водное поло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близорукости; при любой степени близорукости с осложнениями на глазном дне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429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539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Противопоказания для различных видов спорта при близорукости</a:t>
            </a:r>
            <a:endParaRPr lang="ru-RU" sz="36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0623665"/>
              </p:ext>
            </p:extLst>
          </p:nvPr>
        </p:nvGraphicFramePr>
        <p:xfrm>
          <a:off x="838200" y="1690688"/>
          <a:ext cx="105156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0257">
                  <a:extLst>
                    <a:ext uri="{9D8B030D-6E8A-4147-A177-3AD203B41FA5}">
                      <a16:colId xmlns:a16="http://schemas.microsoft.com/office/drawing/2014/main" val="3771744451"/>
                    </a:ext>
                  </a:extLst>
                </a:gridCol>
                <a:gridCol w="6825343">
                  <a:extLst>
                    <a:ext uri="{9D8B030D-6E8A-4147-A177-3AD203B41FA5}">
                      <a16:colId xmlns:a16="http://schemas.microsoft.com/office/drawing/2014/main" val="1571960443"/>
                    </a:ext>
                  </a:extLst>
                </a:gridCol>
              </a:tblGrid>
              <a:tr h="950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Вид спорта</a:t>
                      </a:r>
                    </a:p>
                    <a:p>
                      <a:endParaRPr lang="ru-RU" sz="2000" b="1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Противопоказания в зависимости от степени близорукости и состояния глаз</a:t>
                      </a:r>
                    </a:p>
                    <a:p>
                      <a:endParaRPr lang="ru-RU" sz="2000" b="1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02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Прыжки в воду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любой степени близорукости, кроме стационарной близорукости  слабой степени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73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Гребля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только при осложнённой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189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Парусный спорт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только при осложнённой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770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Лыжные гонки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только при осложнённой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481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Биатлон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только при осложнённой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84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Фигурное катание</a:t>
                      </a:r>
                    </a:p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коньках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близорукости; при любой степени близорукости с осложнениями на глазном дне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4607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Спортивная ходьба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только при осложнённой близорукости</a:t>
                      </a:r>
                    </a:p>
                    <a:p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461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736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00" y="159995"/>
            <a:ext cx="10947400" cy="50766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Противопоказания для различных видов спорта при близорукости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756043"/>
              </p:ext>
            </p:extLst>
          </p:nvPr>
        </p:nvGraphicFramePr>
        <p:xfrm>
          <a:off x="377371" y="827652"/>
          <a:ext cx="11437257" cy="5840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543">
                  <a:extLst>
                    <a:ext uri="{9D8B030D-6E8A-4147-A177-3AD203B41FA5}">
                      <a16:colId xmlns:a16="http://schemas.microsoft.com/office/drawing/2014/main" val="1715756055"/>
                    </a:ext>
                  </a:extLst>
                </a:gridCol>
                <a:gridCol w="7329714">
                  <a:extLst>
                    <a:ext uri="{9D8B030D-6E8A-4147-A177-3AD203B41FA5}">
                      <a16:colId xmlns:a16="http://schemas.microsoft.com/office/drawing/2014/main" val="3260621485"/>
                    </a:ext>
                  </a:extLst>
                </a:gridCol>
              </a:tblGrid>
              <a:tr h="8414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Вид спорта</a:t>
                      </a:r>
                    </a:p>
                    <a:p>
                      <a:pPr algn="l"/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Противопоказания в зависимости от степени близорукости и состояния глаз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340690"/>
                  </a:ext>
                </a:extLst>
              </a:tr>
              <a:tr h="6351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Футбол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любой степени близорукости, кроме стационарной близорукости слабой степени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264351"/>
                  </a:ext>
                </a:extLst>
              </a:tr>
              <a:tr h="3589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Хоккей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любой степени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752727"/>
                  </a:ext>
                </a:extLst>
              </a:tr>
              <a:tr h="6351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Теннис: большой,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настольный; бадминтон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близорукости; при любой степени близорукости с осложнениями на глазном дне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776641"/>
                  </a:ext>
                </a:extLst>
              </a:tr>
              <a:tr h="6351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Волейбол,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баскетбол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близорукости; при любой степени близорукости с осложнениями на глазном дне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944578"/>
                  </a:ext>
                </a:extLst>
              </a:tr>
              <a:tr h="3589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Прыжки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и осложнённой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009988"/>
                  </a:ext>
                </a:extLst>
              </a:tr>
              <a:tr h="331361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Метания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и осложнённой близорукости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737741"/>
                  </a:ext>
                </a:extLst>
              </a:tr>
              <a:tr h="331361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Санный спорт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любой степени близорукости, кроме стационарной близорукости слабой степени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463951"/>
                  </a:ext>
                </a:extLst>
              </a:tr>
              <a:tr h="3313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Городки</a:t>
                      </a:r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i="0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высокой степени близорукости; при любой степени близорукости с осложнениями на глазном дне</a:t>
                      </a:r>
                    </a:p>
                    <a:p>
                      <a:pPr marL="0" algn="l" defTabSz="914400" rtl="0" eaLnBrk="1" latinLnBrk="0" hangingPunct="1"/>
                      <a:endParaRPr lang="ru-RU" sz="2000" b="0" i="0" u="none" strike="noStrike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855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073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950" y="2054225"/>
            <a:ext cx="58674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Потрите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ладони друг о друга так, чтобы они разогрелись. Закройте глаза. Чашеобразно изогнув ладони, наложите их на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окологлазную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область таким образом, чтобы основания ладоней внутренними краями касались нижней половины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носа. Наложение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ладоней производится таким образом, чтобы к глазам не проникал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малейший лучик света.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8463" y="678458"/>
            <a:ext cx="3720186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500" dirty="0" err="1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Пальминг</a:t>
            </a:r>
            <a:endParaRPr lang="ru-RU" sz="6500" dirty="0">
              <a:ln w="0">
                <a:solidFill>
                  <a:schemeClr val="accent5">
                    <a:lumMod val="50000"/>
                  </a:schemeClr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3" t="13719" r="4594" b="-2663"/>
          <a:stretch/>
        </p:blipFill>
        <p:spPr>
          <a:xfrm>
            <a:off x="7837716" y="27850"/>
            <a:ext cx="3965510" cy="31237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0" y="3151623"/>
            <a:ext cx="4193464" cy="3145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7099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80963"/>
            <a:ext cx="3286125" cy="1042988"/>
          </a:xfrm>
        </p:spPr>
        <p:txBody>
          <a:bodyPr>
            <a:normAutofit/>
          </a:bodyPr>
          <a:lstStyle/>
          <a:p>
            <a:r>
              <a:rPr lang="ru-RU" sz="32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Упражнение 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175" y="836782"/>
            <a:ext cx="4286250" cy="265112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Крепко зажмурить глаза на 3-5 секунд,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открыть глаза на 3-5 секунд.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6-8 раз.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укрепляет мышцы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век, способствует улучшению кровообращения 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расслаблению мышц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7175" y="3282951"/>
            <a:ext cx="3286125" cy="1042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Упражнение 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7175" y="4213228"/>
            <a:ext cx="4286250" cy="1156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 сидя. Быстрые моргания в течение 1-2 минут.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улучшению кровообращения.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2" t="-685" r="9018"/>
          <a:stretch/>
        </p:blipFill>
        <p:spPr>
          <a:xfrm>
            <a:off x="4791075" y="-25441"/>
            <a:ext cx="3071877" cy="3185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9" t="-3" r="7617" b="3521"/>
          <a:stretch/>
        </p:blipFill>
        <p:spPr>
          <a:xfrm>
            <a:off x="7926538" y="0"/>
            <a:ext cx="3042270" cy="30791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60" t="-2027" r="6407" b="1585"/>
          <a:stretch/>
        </p:blipFill>
        <p:spPr>
          <a:xfrm>
            <a:off x="4800601" y="3144416"/>
            <a:ext cx="3119080" cy="31272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3" t="-131" r="11824" b="-1295"/>
          <a:stretch/>
        </p:blipFill>
        <p:spPr>
          <a:xfrm>
            <a:off x="7976407" y="3104542"/>
            <a:ext cx="3011187" cy="31671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1427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1389"/>
            <a:ext cx="2978020" cy="681193"/>
          </a:xfrm>
        </p:spPr>
        <p:txBody>
          <a:bodyPr>
            <a:normAutofit/>
          </a:bodyPr>
          <a:lstStyle/>
          <a:p>
            <a:r>
              <a:rPr lang="ru-RU" sz="32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Упражнение 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526" y="713923"/>
            <a:ext cx="5448300" cy="292534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сидя смотреть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 перед собой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2-3 секунды;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посвтаить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палец руки по средней линии лица на расстоянии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25-30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 от глаз;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перевести взор на конец пальца и смотреть на него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3-5секунд;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опустить руку. Повторить 10-12 раз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Упражнение снижает утомление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облегчает зрительную работу на близком расстоянии.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67330" y="3753443"/>
            <a:ext cx="28161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97326" y="4280542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стоя вытянуть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руку вперёд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смотреть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конец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пальца вытянутой руки, расположенной по средней линии лица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медленно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приближать палец, не сводя с него глаз до появления двоения.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6-9 раз.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Упражнение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облегчает зрительную работу на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близком расстоянии.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326" y="46063"/>
            <a:ext cx="2578748" cy="3438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620" y="111389"/>
            <a:ext cx="2586912" cy="34492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888" r="8151"/>
          <a:stretch/>
        </p:blipFill>
        <p:spPr>
          <a:xfrm>
            <a:off x="2831842" y="3300851"/>
            <a:ext cx="2591818" cy="3503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929" r="5594"/>
          <a:stretch/>
        </p:blipFill>
        <p:spPr>
          <a:xfrm>
            <a:off x="139323" y="3300851"/>
            <a:ext cx="2582593" cy="3667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8725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88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94759" y="0"/>
            <a:ext cx="6777005" cy="649622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2547" y="1668937"/>
            <a:ext cx="409232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</a:p>
          <a:p>
            <a:pPr algn="ctr"/>
            <a:r>
              <a:rPr lang="ru-RU" sz="72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для глаз</a:t>
            </a:r>
            <a:endParaRPr lang="ru-RU" sz="7200" b="1" cap="none" spc="0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27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198" y="167571"/>
            <a:ext cx="10515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32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профилактики развития близорукости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197" y="919917"/>
            <a:ext cx="1085668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Метка на стекле.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Встать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расстоянии 25-30 см от оконного стекла, на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котором на уровне глаз прикреплена круглая метка диаметром 2-3 см.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Вдали 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линии взора, проходящей через эту метку, наметить какой-нибудь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фиксации, затем поочередно переводить взор с метки на стекле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предмет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197" y="2408979"/>
            <a:ext cx="1113971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Температурное воздействие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Дважды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день утром и вечером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омывать  водой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оба глаза по 20 раз. При этом глаза должны быть закрыты.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 утреннего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подъема рекомендуется омывать сначала ощутимо горячей водой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вслед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этим – холодной. Второй раз перед сном процедура выполняется 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обратном порядке, т.е. сначала холодной, а потом горячей водой.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197" y="3919441"/>
            <a:ext cx="1133203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на расстоянии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книгу (журнал) на хорошо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освещенном  месте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подойти к ней на расстояние хорошей видимости и, читая текст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медленно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отходить, стараясь удерживать расплывающиеся буквы.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 затуманивании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текста, когда становится уже невозможно читать,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сразу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приблизиться ровно настолько, чтобы текст был, опять различим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Указанное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повторяется многократно. При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выполнении упражнения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прищуриваться и напрягать глаза.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Показателем эффективности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тренировок будет увеличение расстояния до книги,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котором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еще возможно чтение.</a:t>
            </a:r>
          </a:p>
        </p:txBody>
      </p:sp>
    </p:spTree>
    <p:extLst>
      <p:ext uri="{BB962C8B-B14F-4D97-AF65-F5344CB8AC3E}">
        <p14:creationId xmlns:p14="http://schemas.microsoft.com/office/powerpoint/2010/main" val="27141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87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150" y="461963"/>
            <a:ext cx="6496051" cy="571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52451" y="128925"/>
            <a:ext cx="4425950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Движение. </a:t>
            </a: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свободно, не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напрягаясь,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проделать движения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глазами,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представленные на рисунке, соответственно по и против часовой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движения глазами повторить по 5 раз и после каждого моргать по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раз.</a:t>
            </a:r>
          </a:p>
        </p:txBody>
      </p:sp>
    </p:spTree>
    <p:extLst>
      <p:ext uri="{BB962C8B-B14F-4D97-AF65-F5344CB8AC3E}">
        <p14:creationId xmlns:p14="http://schemas.microsoft.com/office/powerpoint/2010/main" val="346886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87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114" y="365125"/>
            <a:ext cx="1072968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Упражнения для тренировки внутренних (цилиарных) мышц глаз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9257" y="1480457"/>
            <a:ext cx="10584543" cy="46965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Передача мяча (волейбольного, баскетбольного, набивного) от груди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партнеру, стоящему на расстоянии 5-7 м. 12-15 раз.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Передача мяча партнеру одной рукой от плеча. По 7-10 раз каждой рукой.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Подбросить мяч обеими руками вверх и поймать. 7-8 раз.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Передача мяча из-за головы. 10-12 раз.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Подбросить мяч одной рукой вверх, поймать другой (либо двумя).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8-10  раз.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Бросить мяч сильно об пол, дать ему возможность подпрыгнуть вверх,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поймать одной или обеими руками. 6-7 раз.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Броски теннисного мяча в стену на расстоянии 5-8 м. По 6-8 раз каждой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рукой.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Броски теннисного мяча в мишень. По 6-8 раз каждой рукой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9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87"/>
            <a:ext cx="12192000" cy="69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114" y="365125"/>
            <a:ext cx="1072968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Упражнения для тренировки внутренних (цилиарных) мышц глаз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9257" y="1480457"/>
            <a:ext cx="10584543" cy="46965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Бросить теннисный мяч с таким расчетом, чтобы он от пола отскочил к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стене, а затем поймать его. По 6-8 раз каждой рукой.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Броски мяча в баскетбольное кольцо двумя и одной рукой с расстояния 3-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м. 12-15 раз.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Верхняя передача партнеру волейбольного мяча. Выполнять 5-7 мин.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Нижняя передача партнеру волейбольного мяча. Выполнять 5-7 мин.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Передача волейбольного мяча через сетку (прямая нижняя, боковая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нижняя). 10-12 раз.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Игра в бадминтон через сетку и без нее. 15-20 мин.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Игра в настольный теннис. 15-20 мин.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4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993</Words>
  <Application>Microsoft Office PowerPoint</Application>
  <PresentationFormat>Широкоэкранный</PresentationFormat>
  <Paragraphs>147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Упражнение 1</vt:lpstr>
      <vt:lpstr>Упражнение 3</vt:lpstr>
      <vt:lpstr>Презентация PowerPoint</vt:lpstr>
      <vt:lpstr>Презентация PowerPoint</vt:lpstr>
      <vt:lpstr>Презентация PowerPoint</vt:lpstr>
      <vt:lpstr>Упражнения для тренировки внутренних (цилиарных) мышц глаз </vt:lpstr>
      <vt:lpstr>Упражнения для тренировки внутренних (цилиарных) мышц глаз </vt:lpstr>
      <vt:lpstr>Упражнения для тренировки внутренних (цилиарных) мышц глаз </vt:lpstr>
      <vt:lpstr>Противопоказания для различных видов спорта при близорукости</vt:lpstr>
      <vt:lpstr>Противопоказания для различных видов спорта при близорукости</vt:lpstr>
      <vt:lpstr>Противопоказания для различных видов спорта при близорукости</vt:lpstr>
      <vt:lpstr>Противопоказания для различных видов спорта при близорукости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Школа 3-1</cp:lastModifiedBy>
  <cp:revision>27</cp:revision>
  <dcterms:created xsi:type="dcterms:W3CDTF">2024-11-22T06:54:56Z</dcterms:created>
  <dcterms:modified xsi:type="dcterms:W3CDTF">2025-02-12T12:22:19Z</dcterms:modified>
</cp:coreProperties>
</file>