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21"/>
  </p:notesMasterIdLst>
  <p:sldIdLst>
    <p:sldId id="272" r:id="rId2"/>
    <p:sldId id="273" r:id="rId3"/>
    <p:sldId id="274" r:id="rId4"/>
    <p:sldId id="275" r:id="rId5"/>
    <p:sldId id="276" r:id="rId6"/>
    <p:sldId id="277" r:id="rId7"/>
    <p:sldId id="256" r:id="rId8"/>
    <p:sldId id="257" r:id="rId9"/>
    <p:sldId id="258" r:id="rId10"/>
    <p:sldId id="259" r:id="rId11"/>
    <p:sldId id="260" r:id="rId12"/>
    <p:sldId id="261" r:id="rId13"/>
    <p:sldId id="262" r:id="rId14"/>
    <p:sldId id="264" r:id="rId15"/>
    <p:sldId id="267" r:id="rId16"/>
    <p:sldId id="266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76" d="100"/>
          <a:sy n="76" d="100"/>
        </p:scale>
        <p:origin x="103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371D5-BFBF-420F-8BC6-6629EFFFADDC}" type="datetimeFigureOut">
              <a:rPr lang="ru-RU" smtClean="0"/>
              <a:t>06.02.2025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A6370-36DB-4DE1-8A1C-502987F2A8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Я показываю картинку, вы её называете, определяете количество гласных звуков и говорите, в каком вагоне поедет наш предмет.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A6370-36DB-4DE1-8A1C-502987F2A8B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528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Подготовила:</a:t>
            </a:r>
            <a:r>
              <a:rPr lang="ru-RU" baseline="0" dirty="0"/>
              <a:t> учитель начальных классов ТРОФИМОВА Елена Васильевна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A6370-36DB-4DE1-8A1C-502987F2A8B8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0F7E-01A9-455F-BAD0-0C02ECF815A1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DAA82-AEAA-4AD2-8160-19316B1D4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0F7E-01A9-455F-BAD0-0C02ECF815A1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DAA82-AEAA-4AD2-8160-19316B1D4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0F7E-01A9-455F-BAD0-0C02ECF815A1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DAA82-AEAA-4AD2-8160-19316B1D4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0F7E-01A9-455F-BAD0-0C02ECF815A1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DAA82-AEAA-4AD2-8160-19316B1D4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0F7E-01A9-455F-BAD0-0C02ECF815A1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DAA82-AEAA-4AD2-8160-19316B1D4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0F7E-01A9-455F-BAD0-0C02ECF815A1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DAA82-AEAA-4AD2-8160-19316B1D4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0F7E-01A9-455F-BAD0-0C02ECF815A1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DAA82-AEAA-4AD2-8160-19316B1D4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0F7E-01A9-455F-BAD0-0C02ECF815A1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DAA82-AEAA-4AD2-8160-19316B1D4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0F7E-01A9-455F-BAD0-0C02ECF815A1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DAA82-AEAA-4AD2-8160-19316B1D4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0F7E-01A9-455F-BAD0-0C02ECF815A1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DAA82-AEAA-4AD2-8160-19316B1D4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70F7E-01A9-455F-BAD0-0C02ECF815A1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2CDAA82-AEAA-4AD2-8160-19316B1D4F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670F7E-01A9-455F-BAD0-0C02ECF815A1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2CDAA82-AEAA-4AD2-8160-19316B1D4FA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6.png"/><Relationship Id="rId10" Type="http://schemas.microsoft.com/office/2007/relationships/hdphoto" Target="../media/hdphoto5.wdp"/><Relationship Id="rId4" Type="http://schemas.microsoft.com/office/2007/relationships/hdphoto" Target="../media/hdphoto2.wdp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6360A432-BE7D-1EF9-44CD-D46218F834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933085"/>
              </p:ext>
            </p:extLst>
          </p:nvPr>
        </p:nvGraphicFramePr>
        <p:xfrm>
          <a:off x="2252662" y="4015581"/>
          <a:ext cx="4638675" cy="2286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638675">
                  <a:extLst>
                    <a:ext uri="{9D8B030D-6E8A-4147-A177-3AD203B41FA5}">
                      <a16:colId xmlns:a16="http://schemas.microsoft.com/office/drawing/2014/main" val="32361611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65"/>
                        </a:lnSpc>
                        <a:spcAft>
                          <a:spcPts val="1000"/>
                        </a:spcAft>
                      </a:pPr>
                      <a:r>
                        <a:rPr lang="ru-RU" sz="1600" spc="-10" dirty="0">
                          <a:effectLst/>
                        </a:rPr>
                        <a:t>Из</a:t>
                      </a:r>
                      <a:r>
                        <a:rPr lang="ru-RU" sz="1600" spc="10" dirty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опыта</a:t>
                      </a:r>
                      <a:r>
                        <a:rPr lang="ru-RU" sz="1600" spc="5" dirty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работы</a:t>
                      </a:r>
                      <a:r>
                        <a:rPr lang="ru-RU" sz="1600" spc="-10" dirty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учителя</a:t>
                      </a:r>
                      <a:r>
                        <a:rPr lang="ru-RU" sz="1600" spc="35" dirty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школы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277875365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50E1342A-852E-2D6A-6CEA-1EEF460B1485}"/>
              </a:ext>
            </a:extLst>
          </p:cNvPr>
          <p:cNvGraphicFramePr>
            <a:graphicFrameLocks noGrp="1"/>
          </p:cNvGraphicFramePr>
          <p:nvPr/>
        </p:nvGraphicFramePr>
        <p:xfrm>
          <a:off x="4462462" y="4044759"/>
          <a:ext cx="219075" cy="1702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9075">
                  <a:extLst>
                    <a:ext uri="{9D8B030D-6E8A-4147-A177-3AD203B41FA5}">
                      <a16:colId xmlns:a16="http://schemas.microsoft.com/office/drawing/2014/main" val="382196823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35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59313554"/>
                  </a:ext>
                </a:extLst>
              </a:tr>
            </a:tbl>
          </a:graphicData>
        </a:graphic>
      </p:graphicFrame>
      <p:pic>
        <p:nvPicPr>
          <p:cNvPr id="2049" name="_x00000">
            <a:extLst>
              <a:ext uri="{FF2B5EF4-FFF2-40B4-BE49-F238E27FC236}">
                <a16:creationId xmlns:a16="http://schemas.microsoft.com/office/drawing/2014/main" id="{DB06F8F1-2871-630B-ABC2-D4CD2CCC3F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756" b="93528" l="10000" r="90000">
                        <a14:foregroundMark x1="30922" y1="70323" x2="30922" y2="70323"/>
                        <a14:foregroundMark x1="31940" y1="67590" x2="31940" y2="67590"/>
                        <a14:foregroundMark x1="31940" y1="65655" x2="31940" y2="65655"/>
                        <a14:foregroundMark x1="27814" y1="71157" x2="27814" y2="71157"/>
                        <a14:foregroundMark x1="27814" y1="71157" x2="27814" y2="71157"/>
                        <a14:foregroundMark x1="27814" y1="71157" x2="28992" y2="64896"/>
                        <a14:foregroundMark x1="28992" y1="64896" x2="27814" y2="70664"/>
                        <a14:backgroundMark x1="30654" y1="72486" x2="30654" y2="72486"/>
                        <a14:backgroundMark x1="29582" y1="72486" x2="31350" y2="68046"/>
                        <a14:backgroundMark x1="31350" y1="68046" x2="31350" y2="67438"/>
                        <a14:backgroundMark x1="31350" y1="67438" x2="31350" y2="67173"/>
                        <a14:backgroundMark x1="28885" y1="73510" x2="30654" y2="672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729" t="40697" r="8285" b="23986"/>
          <a:stretch/>
        </p:blipFill>
        <p:spPr bwMode="auto">
          <a:xfrm>
            <a:off x="1331639" y="3320827"/>
            <a:ext cx="6270103" cy="3780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4C2DE80A-0953-CE3D-3D9E-6360707D4FE2}"/>
              </a:ext>
            </a:extLst>
          </p:cNvPr>
          <p:cNvSpPr/>
          <p:nvPr/>
        </p:nvSpPr>
        <p:spPr>
          <a:xfrm>
            <a:off x="1542255" y="784893"/>
            <a:ext cx="6059487" cy="2505915"/>
          </a:xfrm>
          <a:prstGeom prst="roundRect">
            <a:avLst/>
          </a:prstGeom>
          <a:solidFill>
            <a:srgbClr val="336600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Надпись 2">
            <a:extLst>
              <a:ext uri="{FF2B5EF4-FFF2-40B4-BE49-F238E27FC236}">
                <a16:creationId xmlns:a16="http://schemas.microsoft.com/office/drawing/2014/main" id="{9169A27A-0A91-CF76-F00C-E4C67D6137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0125" y="784892"/>
            <a:ext cx="6049650" cy="2505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i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YS Text"/>
              </a:rPr>
              <a:t>Конспект фронтального коррекционного занятия</a:t>
            </a:r>
          </a:p>
          <a:p>
            <a:pPr algn="ctr"/>
            <a:r>
              <a:rPr lang="ru-RU" sz="2000" b="1" i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YS Text"/>
              </a:rPr>
              <a:t>по развитию слухового восприятия и технике речи</a:t>
            </a:r>
          </a:p>
          <a:p>
            <a:pPr algn="ctr"/>
            <a:r>
              <a:rPr lang="ru-RU" sz="2000" b="1" i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YS Text"/>
              </a:rPr>
              <a:t>для слабослышащих и позднооглохших</a:t>
            </a:r>
          </a:p>
          <a:p>
            <a:pPr algn="ctr"/>
            <a:r>
              <a:rPr lang="ru-RU" sz="2000" b="1" i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YS Text"/>
              </a:rPr>
              <a:t>обучающихся</a:t>
            </a:r>
          </a:p>
          <a:p>
            <a:pPr algn="ctr"/>
            <a:r>
              <a:rPr lang="ru-RU" sz="2000" b="1" i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YS Text"/>
              </a:rPr>
              <a:t>2 класс</a:t>
            </a:r>
          </a:p>
          <a:p>
            <a:pPr algn="ctr"/>
            <a:r>
              <a:rPr lang="ru-RU" sz="2000" b="1" i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YS Text"/>
              </a:rPr>
              <a:t>Трофимова  Е.В.</a:t>
            </a:r>
            <a:endParaRPr lang="ru-RU" sz="2000" b="1" i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YS Text"/>
            </a:endParaRPr>
          </a:p>
          <a:p>
            <a:pPr algn="ctr"/>
            <a:endParaRPr lang="ru-RU" sz="2000" b="1" i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YS Text"/>
            </a:endParaRP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BF42DC37-5F7A-C654-1916-EE00C1E8B1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3238" y="19351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E796DC95-A122-0796-ED2C-D1A6878A63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3238" y="2392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4698DADC-273A-627A-91F4-99062013B2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3238" y="2392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</a:br>
            <a:endParaRPr kumimoji="0" lang="ru-RU" altLang="ru-RU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8143D31B-D4C6-BAB7-895C-6004DF7EC8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05349"/>
              </p:ext>
            </p:extLst>
          </p:nvPr>
        </p:nvGraphicFramePr>
        <p:xfrm>
          <a:off x="3732150" y="4015581"/>
          <a:ext cx="3857625" cy="122428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857625">
                  <a:extLst>
                    <a:ext uri="{9D8B030D-6E8A-4147-A177-3AD203B41FA5}">
                      <a16:colId xmlns:a16="http://schemas.microsoft.com/office/drawing/2014/main" val="328699646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2286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i="1" dirty="0">
                        <a:solidFill>
                          <a:schemeClr val="bg1"/>
                        </a:solidFill>
                      </a:endParaRPr>
                    </a:p>
                    <a:p>
                      <a:pPr marL="2286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i="1" dirty="0">
                          <a:solidFill>
                            <a:schemeClr val="bg1"/>
                          </a:solidFill>
                        </a:rPr>
                        <a:t>Использование личностного подхода в образовательной практике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8763156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3985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908720"/>
            <a:ext cx="81369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Хвост     пушистый, </a:t>
            </a:r>
          </a:p>
          <a:p>
            <a:pPr algn="ctr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Мех     золотистый, </a:t>
            </a:r>
          </a:p>
          <a:p>
            <a:pPr algn="ctr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В    лесу     живёт, </a:t>
            </a:r>
          </a:p>
          <a:p>
            <a:pPr algn="ctr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В    деревне    кур    крадёт.</a:t>
            </a:r>
          </a:p>
        </p:txBody>
      </p:sp>
      <p:pic>
        <p:nvPicPr>
          <p:cNvPr id="9219" name="Picture 3" descr="C:\Users\Виндилович Елена\Downloads\презентация лисёнок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333" l="0" r="100000">
                        <a14:foregroundMark x1="20667" y1="37333" x2="20667" y2="37333"/>
                        <a14:foregroundMark x1="11333" y1="42000" x2="11333" y2="42000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300192" y="3933056"/>
            <a:ext cx="2292846" cy="21602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339752" y="1562834"/>
            <a:ext cx="446449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b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9552" y="1196752"/>
            <a:ext cx="6696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260649"/>
            <a:ext cx="820891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ru-RU" sz="4800" dirty="0"/>
            </a:br>
            <a:r>
              <a:rPr lang="ru-RU" sz="4800" dirty="0"/>
              <a:t>Я   устраиваюсь   ловко:</a:t>
            </a:r>
          </a:p>
          <a:p>
            <a:r>
              <a:rPr lang="ru-RU" sz="4800" dirty="0"/>
              <a:t> У   меня  с  собой  кладовка. </a:t>
            </a:r>
          </a:p>
          <a:p>
            <a:r>
              <a:rPr lang="ru-RU" sz="4800" dirty="0"/>
              <a:t>Где    кладовка? </a:t>
            </a:r>
          </a:p>
          <a:p>
            <a:r>
              <a:rPr lang="ru-RU" sz="4800" dirty="0"/>
              <a:t>За    щекой! </a:t>
            </a:r>
          </a:p>
          <a:p>
            <a:r>
              <a:rPr lang="ru-RU" sz="4800" dirty="0"/>
              <a:t>Вот   я    хитренький   какой! </a:t>
            </a:r>
            <a:br>
              <a:rPr lang="ru-RU" sz="4800" dirty="0"/>
            </a:br>
            <a:endParaRPr lang="ru-RU" sz="4800" dirty="0"/>
          </a:p>
          <a:p>
            <a:endParaRPr lang="ru-RU" sz="4800" dirty="0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627784" y="476672"/>
            <a:ext cx="22313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b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b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0" y="-48399"/>
            <a:ext cx="18473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0" y="-48399"/>
            <a:ext cx="18473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-110425"/>
            <a:ext cx="22313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b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b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206" name="Picture 14" descr="C:\Users\Виндилович Елена\Downloads\хомяк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000" l="0" r="100000">
                        <a14:foregroundMark x1="52444" y1="23444" x2="52444" y2="23444"/>
                        <a14:foregroundMark x1="49037" y1="23000" x2="49037" y2="23000"/>
                        <a14:foregroundMark x1="45926" y1="23000" x2="45926" y2="23000"/>
                        <a14:foregroundMark x1="75852" y1="21000" x2="75852" y2="21000"/>
                        <a14:foregroundMark x1="77481" y1="24444" x2="77481" y2="24444"/>
                        <a14:foregroundMark x1="48148" y1="27889" x2="48148" y2="27889"/>
                        <a14:foregroundMark x1="50370" y1="28444" x2="50370" y2="28444"/>
                        <a14:foregroundMark x1="46815" y1="26444" x2="46815" y2="26444"/>
                        <a14:foregroundMark x1="48593" y1="21444" x2="48593" y2="21444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156176" y="4608512"/>
            <a:ext cx="2520280" cy="220486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-140732"/>
            <a:ext cx="25359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b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b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052736"/>
            <a:ext cx="79928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Кто   зимой   холодной</a:t>
            </a:r>
          </a:p>
          <a:p>
            <a:r>
              <a:rPr lang="ru-RU" sz="4800" dirty="0"/>
              <a:t> Ходит   злой,   голодный?</a:t>
            </a:r>
            <a:br>
              <a:rPr lang="ru-RU" sz="4800" dirty="0"/>
            </a:br>
            <a:endParaRPr lang="ru-RU" sz="4800" dirty="0"/>
          </a:p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Виндилович Елена\Downloads\презентация волк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95833" y1="18817" x2="95833" y2="18817"/>
                        <a14:foregroundMark x1="81389" y1="35215" x2="81389" y2="35215"/>
                        <a14:foregroundMark x1="82222" y1="36290" x2="82222" y2="36290"/>
                        <a14:foregroundMark x1="84167" y1="35484" x2="84167" y2="35484"/>
                        <a14:foregroundMark x1="78889" y1="80914" x2="78889" y2="80914"/>
                        <a14:foregroundMark x1="78889" y1="74462" x2="78889" y2="74462"/>
                        <a14:foregroundMark x1="79167" y1="71505" x2="79167" y2="72849"/>
                        <a14:foregroundMark x1="79167" y1="82527" x2="79167" y2="82527"/>
                        <a14:foregroundMark x1="81389" y1="88172" x2="81389" y2="88172"/>
                        <a14:foregroundMark x1="80833" y1="72849" x2="80556" y2="71505"/>
                        <a14:foregroundMark x1="78333" y1="55376" x2="78333" y2="55376"/>
                        <a14:foregroundMark x1="80833" y1="51882" x2="80833" y2="51882"/>
                        <a14:foregroundMark x1="86389" y1="35215" x2="86389" y2="35215"/>
                        <a14:foregroundMark x1="88611" y1="35753" x2="88611" y2="35753"/>
                        <a14:foregroundMark x1="92500" y1="34140" x2="92500" y2="34140"/>
                        <a14:foregroundMark x1="29722" y1="89785" x2="29722" y2="89785"/>
                        <a14:foregroundMark x1="15833" y1="84677" x2="15833" y2="84677"/>
                        <a14:foregroundMark x1="16667" y1="89516" x2="16667" y2="89516"/>
                        <a14:foregroundMark x1="7778" y1="65054" x2="7778" y2="64785"/>
                        <a14:foregroundMark x1="5278" y1="59140" x2="5278" y2="59140"/>
                        <a14:foregroundMark x1="5000" y1="53226" x2="5000" y2="53226"/>
                        <a14:foregroundMark x1="4444" y1="49731" x2="4444" y2="49731"/>
                        <a14:foregroundMark x1="4444" y1="45161" x2="4444" y2="45161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563888" y="2780928"/>
            <a:ext cx="4464496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8" y="548680"/>
            <a:ext cx="82089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Водяные   мастера</a:t>
            </a:r>
          </a:p>
          <a:p>
            <a:r>
              <a:rPr lang="ru-RU" sz="4800" dirty="0"/>
              <a:t> Строят   дом   без   топора, </a:t>
            </a:r>
          </a:p>
          <a:p>
            <a:r>
              <a:rPr lang="ru-RU" sz="4800" dirty="0"/>
              <a:t>Дом   из   хвороста   и   тины </a:t>
            </a:r>
          </a:p>
          <a:p>
            <a:r>
              <a:rPr lang="ru-RU" sz="4800" dirty="0"/>
              <a:t>И   плотину.</a:t>
            </a:r>
            <a:br>
              <a:rPr lang="ru-RU" sz="4800" dirty="0"/>
            </a:br>
            <a:br>
              <a:rPr lang="ru-RU" sz="4800" dirty="0"/>
            </a:br>
            <a:endParaRPr lang="ru-RU" sz="4800" dirty="0"/>
          </a:p>
        </p:txBody>
      </p:sp>
      <p:pic>
        <p:nvPicPr>
          <p:cNvPr id="6145" name="Picture 1" descr="C:\Users\Виндилович Елена\Downloads\бобёр презентация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375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860032" y="3284984"/>
            <a:ext cx="3168352" cy="223224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692150"/>
            <a:ext cx="8229600" cy="5416550"/>
          </a:xfrm>
        </p:spPr>
        <p:txBody>
          <a:bodyPr/>
          <a:lstStyle/>
          <a:p>
            <a:pPr algn="ctr"/>
            <a:br>
              <a:rPr lang="ru-RU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47664" y="980728"/>
            <a:ext cx="66247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Голодна — мычит,</a:t>
            </a:r>
          </a:p>
          <a:p>
            <a:r>
              <a:rPr lang="ru-RU" sz="4800" dirty="0"/>
              <a:t> Сыта — жуёт,</a:t>
            </a:r>
          </a:p>
          <a:p>
            <a:r>
              <a:rPr lang="ru-RU" sz="4800" dirty="0"/>
              <a:t> Малым   ребяткам    Молочка    даёт.</a:t>
            </a:r>
            <a:br>
              <a:rPr lang="ru-RU" sz="4800" dirty="0"/>
            </a:br>
            <a:br>
              <a:rPr lang="ru-RU" sz="4800" dirty="0"/>
            </a:br>
            <a:endParaRPr lang="ru-RU" sz="4800" dirty="0"/>
          </a:p>
          <a:p>
            <a:endParaRPr lang="ru-RU" sz="4800" dirty="0"/>
          </a:p>
        </p:txBody>
      </p:sp>
      <p:pic>
        <p:nvPicPr>
          <p:cNvPr id="4097" name="Picture 1" descr="C:\Users\Виндилович Елена\Downloads\презентация корова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1553" y1="12653" x2="31553" y2="12653"/>
                        <a14:foregroundMark x1="28641" y1="15510" x2="29612" y2="16735"/>
                        <a14:foregroundMark x1="33010" y1="17959" x2="33010" y2="17959"/>
                        <a14:foregroundMark x1="93689" y1="68163" x2="93689" y2="68163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012160" y="3140968"/>
            <a:ext cx="2664296" cy="30243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124744"/>
            <a:ext cx="77048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С   хозяином   дружит, </a:t>
            </a:r>
          </a:p>
          <a:p>
            <a:r>
              <a:rPr lang="ru-RU" sz="4800" dirty="0"/>
              <a:t>Дом   сторожит, </a:t>
            </a:r>
          </a:p>
          <a:p>
            <a:r>
              <a:rPr lang="ru-RU" sz="4800" dirty="0"/>
              <a:t>Живёт   под   крылечком, </a:t>
            </a:r>
          </a:p>
          <a:p>
            <a:r>
              <a:rPr lang="ru-RU" sz="4800" dirty="0"/>
              <a:t>Хвост   колечком.</a:t>
            </a:r>
            <a:br>
              <a:rPr lang="ru-RU" sz="4800" dirty="0"/>
            </a:br>
            <a:endParaRPr lang="ru-RU" sz="4800" dirty="0"/>
          </a:p>
        </p:txBody>
      </p:sp>
      <p:pic>
        <p:nvPicPr>
          <p:cNvPr id="1026" name="Picture 2" descr="https://ozornik.net/wp-content/uploads/2017/07/Sobaka-byvaet-kusachej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70" b="100000" l="0" r="100000">
                        <a14:foregroundMark x1="36000" y1="33913" x2="36000" y2="33913"/>
                        <a14:foregroundMark x1="36000" y1="31304" x2="36000" y2="31304"/>
                        <a14:foregroundMark x1="39500" y1="31304" x2="39500" y2="31304"/>
                        <a14:foregroundMark x1="48500" y1="32174" x2="48500" y2="32174"/>
                        <a14:foregroundMark x1="49500" y1="31304" x2="49500" y2="31304"/>
                        <a14:foregroundMark x1="50500" y1="33913" x2="50500" y2="33913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300192" y="3429000"/>
            <a:ext cx="1905000" cy="21907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412776"/>
            <a:ext cx="75608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/>
              <a:t>Мягкие   лапки,</a:t>
            </a:r>
          </a:p>
          <a:p>
            <a:pPr algn="ctr"/>
            <a:r>
              <a:rPr lang="ru-RU" sz="4800" dirty="0"/>
              <a:t> А  в   лапках — </a:t>
            </a:r>
          </a:p>
          <a:p>
            <a:pPr algn="ctr"/>
            <a:r>
              <a:rPr lang="ru-RU" sz="4800" dirty="0" err="1"/>
              <a:t>цап-царапки</a:t>
            </a:r>
            <a:r>
              <a:rPr lang="ru-RU" sz="4800" dirty="0"/>
              <a:t>.</a:t>
            </a:r>
            <a:br>
              <a:rPr lang="ru-RU" sz="4800" dirty="0"/>
            </a:br>
            <a:endParaRPr lang="ru-RU" sz="4800" dirty="0"/>
          </a:p>
        </p:txBody>
      </p:sp>
      <p:pic>
        <p:nvPicPr>
          <p:cNvPr id="2049" name="Picture 1" descr="C:\Users\Виндилович Елена\Downloads\презентация котёнок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75000" y1="35510" x2="75000" y2="35510"/>
                        <a14:foregroundMark x1="91949" y1="28571" x2="91949" y2="28571"/>
                        <a14:foregroundMark x1="93220" y1="31837" x2="93220" y2="31837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012160" y="3717032"/>
            <a:ext cx="2247900" cy="23336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836712"/>
            <a:ext cx="784887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Кто по ёлкам ловко скачет и взлетает   на   дубы?</a:t>
            </a:r>
          </a:p>
          <a:p>
            <a:r>
              <a:rPr lang="ru-RU" sz="4800" dirty="0"/>
              <a:t> Кто  в  дупле  орехи  прячет, сушит   на   зиму   грибы?</a:t>
            </a:r>
            <a:br>
              <a:rPr lang="ru-RU" sz="4800" dirty="0"/>
            </a:br>
            <a:endParaRPr lang="ru-RU" sz="4800" dirty="0"/>
          </a:p>
          <a:p>
            <a:endParaRPr lang="ru-RU" dirty="0"/>
          </a:p>
        </p:txBody>
      </p:sp>
      <p:pic>
        <p:nvPicPr>
          <p:cNvPr id="26625" name="Picture 1" descr="C:\Users\Виндилович Елена\Downloads\презентация белка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717032"/>
            <a:ext cx="2664296" cy="314096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90101"/>
            <a:ext cx="21993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424242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764704"/>
            <a:ext cx="76328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Маленький,   беленький,  </a:t>
            </a:r>
            <a:br>
              <a:rPr lang="ru-RU" sz="4800" dirty="0"/>
            </a:br>
            <a:r>
              <a:rPr lang="ru-RU" sz="4800" dirty="0"/>
              <a:t>По   лесочку   прыг-прыг! </a:t>
            </a:r>
            <a:br>
              <a:rPr lang="ru-RU" sz="4800" dirty="0"/>
            </a:br>
            <a:r>
              <a:rPr lang="ru-RU" sz="4800" dirty="0"/>
              <a:t>По   снежочку   тык-тык! </a:t>
            </a:r>
          </a:p>
          <a:p>
            <a:endParaRPr lang="ru-RU" sz="4800" dirty="0"/>
          </a:p>
        </p:txBody>
      </p:sp>
      <p:pic>
        <p:nvPicPr>
          <p:cNvPr id="25602" name="Picture 2" descr="C:\Users\Виндилович Елена\Downloads\зайчик1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7959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076056" y="3356992"/>
            <a:ext cx="3096344" cy="23042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980728"/>
            <a:ext cx="51845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/>
              <a:t>Молодцы!</a:t>
            </a:r>
          </a:p>
        </p:txBody>
      </p:sp>
      <p:pic>
        <p:nvPicPr>
          <p:cNvPr id="28674" name="Picture 2" descr="C:\Users\Виндилович Елена\Downloads\салю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276872"/>
            <a:ext cx="7272808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Деление слов на слоги.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7935654"/>
              </p:ext>
            </p:extLst>
          </p:nvPr>
        </p:nvGraphicFramePr>
        <p:xfrm>
          <a:off x="457200" y="1340768"/>
          <a:ext cx="8229600" cy="50952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98576">
                  <a:extLst>
                    <a:ext uri="{9D8B030D-6E8A-4147-A177-3AD203B41FA5}">
                      <a16:colId xmlns:a16="http://schemas.microsoft.com/office/drawing/2014/main" val="4097501128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3880887274"/>
                    </a:ext>
                  </a:extLst>
                </a:gridCol>
                <a:gridCol w="2242592">
                  <a:extLst>
                    <a:ext uri="{9D8B030D-6E8A-4147-A177-3AD203B41FA5}">
                      <a16:colId xmlns:a16="http://schemas.microsoft.com/office/drawing/2014/main" val="32229405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Цель</a:t>
                      </a:r>
                      <a:r>
                        <a:rPr kumimoji="0" lang="ru-RU" sz="18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Задачи: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Оборудование: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6436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</a:t>
                      </a:r>
                      <a:r>
                        <a:rPr kumimoji="0" lang="ru-RU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звуко</a:t>
                      </a:r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-слоговой структуры слов; коррекция речевого дефекта и подготовка к полноценному обучению письму и чтению.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Закрепить понятие «слог», совершенствовать навык различения слов и слогов на слух, формировать умение делить слова на слоги, определять количество слогов, опираясь на слогообразующую роль гласных, классифицировать слова по количеству в них слогов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Развивать умение сравнивать, анализировать; развивать логическое мышление учащихся, память, внимание.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Воспитывать культуру учебного труда: уважительное отношение к товарищам, умение работать самостоятельно, развивать чувство ответственности за выполненное задание.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картинки, карточки для артикуляционной гимнастики, раздаточный материал, презентация с загадками, полоски со слоговой структурой.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52782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5660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23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Ход занятия.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4040188" cy="659352"/>
          </a:xfrm>
        </p:spPr>
        <p:txBody>
          <a:bodyPr/>
          <a:lstStyle/>
          <a:p>
            <a:r>
              <a:rPr lang="ru-RU" sz="2100" dirty="0"/>
              <a:t>1. Организационный момент.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29431" y="3501008"/>
            <a:ext cx="4041775" cy="654843"/>
          </a:xfrm>
        </p:spPr>
        <p:txBody>
          <a:bodyPr/>
          <a:lstStyle/>
          <a:p>
            <a:r>
              <a:rPr lang="ru-RU" sz="2100" dirty="0"/>
              <a:t>2. Фонетическая</a:t>
            </a:r>
            <a:r>
              <a:rPr lang="ru-RU" dirty="0"/>
              <a:t> </a:t>
            </a:r>
            <a:r>
              <a:rPr lang="ru-RU" sz="2100" dirty="0"/>
              <a:t>ритмика</a:t>
            </a:r>
            <a:r>
              <a:rPr lang="ru-RU" dirty="0"/>
              <a:t>.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213880"/>
            <a:ext cx="4040188" cy="1287128"/>
          </a:xfrm>
        </p:spPr>
        <p:txBody>
          <a:bodyPr/>
          <a:lstStyle/>
          <a:p>
            <a:r>
              <a:rPr lang="ru-RU" dirty="0"/>
              <a:t>Какое время года?</a:t>
            </a:r>
          </a:p>
          <a:p>
            <a:r>
              <a:rPr lang="ru-RU" dirty="0"/>
              <a:t>Какой сегодня день недели?</a:t>
            </a:r>
          </a:p>
          <a:p>
            <a:r>
              <a:rPr lang="ru-RU" dirty="0"/>
              <a:t>Какой сейчас месяц?</a:t>
            </a:r>
          </a:p>
          <a:p>
            <a:pPr>
              <a:lnSpc>
                <a:spcPct val="200000"/>
              </a:lnSpc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9431" y="4365104"/>
            <a:ext cx="8157369" cy="1728192"/>
          </a:xfrm>
        </p:spPr>
        <p:txBody>
          <a:bodyPr>
            <a:normAutofit fontScale="92500"/>
          </a:bodyPr>
          <a:lstStyle/>
          <a:p>
            <a:r>
              <a:rPr lang="ru-RU" dirty="0"/>
              <a:t>С_________А           </a:t>
            </a:r>
            <a:r>
              <a:rPr lang="ru-RU" dirty="0" err="1"/>
              <a:t>са</a:t>
            </a:r>
            <a:r>
              <a:rPr lang="ru-RU" dirty="0"/>
              <a:t>-</a:t>
            </a:r>
            <a:r>
              <a:rPr lang="ru-RU" dirty="0" err="1"/>
              <a:t>са</a:t>
            </a:r>
            <a:r>
              <a:rPr lang="ru-RU" dirty="0"/>
              <a:t>-</a:t>
            </a:r>
            <a:r>
              <a:rPr lang="ru-RU" dirty="0" err="1"/>
              <a:t>са</a:t>
            </a:r>
            <a:r>
              <a:rPr lang="ru-RU" dirty="0"/>
              <a:t>-оса                 </a:t>
            </a:r>
            <a:r>
              <a:rPr lang="ru-RU" dirty="0" err="1"/>
              <a:t>Са-са-са</a:t>
            </a:r>
            <a:r>
              <a:rPr lang="ru-RU" dirty="0"/>
              <a:t> – летит оса</a:t>
            </a:r>
          </a:p>
          <a:p>
            <a:r>
              <a:rPr lang="ru-RU" dirty="0"/>
              <a:t>С_________О           со-со-со-сом                Со-со-со – крутим колесо</a:t>
            </a:r>
          </a:p>
          <a:p>
            <a:r>
              <a:rPr lang="ru-RU" dirty="0"/>
              <a:t>С_________У           су-су-су-суп                Су-су-су – мы видели лису</a:t>
            </a:r>
          </a:p>
          <a:p>
            <a:r>
              <a:rPr lang="ru-RU" dirty="0"/>
              <a:t>С_________Ы           </a:t>
            </a:r>
            <a:r>
              <a:rPr lang="ru-RU" dirty="0" err="1"/>
              <a:t>сы</a:t>
            </a:r>
            <a:r>
              <a:rPr lang="ru-RU" dirty="0"/>
              <a:t>-</a:t>
            </a:r>
            <a:r>
              <a:rPr lang="ru-RU" dirty="0" err="1"/>
              <a:t>сы</a:t>
            </a:r>
            <a:r>
              <a:rPr lang="ru-RU" dirty="0"/>
              <a:t>-</a:t>
            </a:r>
            <a:r>
              <a:rPr lang="ru-RU" dirty="0" err="1"/>
              <a:t>сы</a:t>
            </a:r>
            <a:r>
              <a:rPr lang="ru-RU" dirty="0"/>
              <a:t>-усы             </a:t>
            </a:r>
            <a:r>
              <a:rPr lang="ru-RU" dirty="0" err="1"/>
              <a:t>Сы-сы-сы</a:t>
            </a:r>
            <a:r>
              <a:rPr lang="ru-RU" dirty="0"/>
              <a:t> – у кошки усы.</a:t>
            </a:r>
          </a:p>
        </p:txBody>
      </p:sp>
    </p:spTree>
    <p:extLst>
      <p:ext uri="{BB962C8B-B14F-4D97-AF65-F5344CB8AC3E}">
        <p14:creationId xmlns:p14="http://schemas.microsoft.com/office/powerpoint/2010/main" val="2443624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3.Основная часть.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803" y="1772816"/>
            <a:ext cx="8229600" cy="432048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	Ребята, у вас на партах лежат полоски. Одна полоска чистая, вторая с двумя делениями, а третья – с тремя. Кто из вас догадался, о чём мы сегодня будем говорить?</a:t>
            </a:r>
          </a:p>
          <a:p>
            <a:pPr>
              <a:lnSpc>
                <a:spcPct val="150000"/>
              </a:lnSpc>
            </a:pPr>
            <a:r>
              <a:rPr lang="ru-RU" dirty="0"/>
              <a:t>Сегодня мы будем делить слова на слоги. Первая полоска. Какой ритм мы будем отхлопывать? </a:t>
            </a:r>
          </a:p>
          <a:p>
            <a:pPr>
              <a:lnSpc>
                <a:spcPct val="150000"/>
              </a:lnSpc>
            </a:pPr>
            <a:r>
              <a:rPr lang="ru-RU" dirty="0"/>
              <a:t>Молодцы! А два деления?  </a:t>
            </a:r>
          </a:p>
          <a:p>
            <a:pPr>
              <a:lnSpc>
                <a:spcPct val="150000"/>
              </a:lnSpc>
            </a:pPr>
            <a:r>
              <a:rPr lang="ru-RU" dirty="0"/>
              <a:t>И третья полоска?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40352" y="4180438"/>
            <a:ext cx="46884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20072" y="4859868"/>
            <a:ext cx="836383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ТА-ТА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17573" y="5517232"/>
            <a:ext cx="1203919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ТА-ТА-ТА</a:t>
            </a:r>
          </a:p>
        </p:txBody>
      </p:sp>
    </p:spTree>
    <p:extLst>
      <p:ext uri="{BB962C8B-B14F-4D97-AF65-F5344CB8AC3E}">
        <p14:creationId xmlns:p14="http://schemas.microsoft.com/office/powerpoint/2010/main" val="323090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692696"/>
            <a:ext cx="7187609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/>
              <a:t>Молодцы! А теперь давайте вспомним, </a:t>
            </a:r>
            <a:br>
              <a:rPr lang="ru-RU" sz="2400" dirty="0"/>
            </a:br>
            <a:r>
              <a:rPr lang="ru-RU" sz="2400" dirty="0"/>
              <a:t>что нам помогает понять, сколько слогов в слове?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27984" y="1669450"/>
            <a:ext cx="2256387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/>
              <a:t>Гласные звуки.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692696"/>
            <a:ext cx="8135369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/>
              <a:t>Верно! Сколько в слове гласных звуков, столько и слогов.</a:t>
            </a:r>
          </a:p>
          <a:p>
            <a:r>
              <a:rPr lang="ru-RU" sz="2400" dirty="0"/>
              <a:t>Ой, а что это за звук?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7984" y="1669450"/>
            <a:ext cx="2532681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/>
              <a:t>К нам едет поезд</a:t>
            </a:r>
          </a:p>
        </p:txBody>
      </p:sp>
      <p:pic>
        <p:nvPicPr>
          <p:cNvPr id="9" name="krug-4-z_uk-poezd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87824" y="1900282"/>
            <a:ext cx="609600" cy="6096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289150" cy="46626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90302" y="5141061"/>
            <a:ext cx="394492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/>
              <a:t>Сколько вагонов в поезде?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44208" y="5141061"/>
            <a:ext cx="1708288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/>
              <a:t>Три вагона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41242" y="5141061"/>
            <a:ext cx="5621475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/>
              <a:t>Чем отличаются вагоны друг от друга?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36747" y="5834228"/>
            <a:ext cx="6720366" cy="83099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/>
              <a:t>Количеством окон. У первого вагона 1 окошко, </a:t>
            </a:r>
            <a:br>
              <a:rPr lang="ru-RU" sz="2400" dirty="0"/>
            </a:br>
            <a:r>
              <a:rPr lang="ru-RU" sz="2400" dirty="0"/>
              <a:t>у второго – два, у третьего – три.</a:t>
            </a:r>
          </a:p>
        </p:txBody>
      </p:sp>
    </p:spTree>
    <p:extLst>
      <p:ext uri="{BB962C8B-B14F-4D97-AF65-F5344CB8AC3E}">
        <p14:creationId xmlns:p14="http://schemas.microsoft.com/office/powerpoint/2010/main" val="729755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5" grpId="0" animBg="1"/>
      <p:bldP spid="6" grpId="0" animBg="1"/>
      <p:bldP spid="6" grpId="1" animBg="1"/>
      <p:bldP spid="7" grpId="0" animBg="1"/>
      <p:bldP spid="8" grpId="0" animBg="1"/>
      <p:bldP spid="11" grpId="0" animBg="1"/>
      <p:bldP spid="11" grpId="1" animBg="1"/>
      <p:bldP spid="12" grpId="0" animBg="1"/>
      <p:bldP spid="12" grpId="1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276"/>
            <a:ext cx="8229600" cy="1224136"/>
          </a:xfrm>
        </p:spPr>
        <p:txBody>
          <a:bodyPr/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Давайте поиграем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	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557" l="177" r="987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976" y="1599881"/>
            <a:ext cx="1905372" cy="15236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2917" y="3332906"/>
            <a:ext cx="3422925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/>
              <a:t>Мяч – 1 гласная, 1 вагон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804" b="100000" l="805" r="100000">
                        <a14:foregroundMark x1="33333" y1="46943" x2="33333" y2="46943"/>
                        <a14:foregroundMark x1="31954" y1="50404" x2="31954" y2="50404"/>
                        <a14:foregroundMark x1="33333" y1="47636" x2="33333" y2="47636"/>
                        <a14:foregroundMark x1="33333" y1="44291" x2="33333" y2="44291"/>
                        <a14:foregroundMark x1="33333" y1="43599" x2="33333" y2="43599"/>
                        <a14:foregroundMark x1="29885" y1="46251" x2="29885" y2="46251"/>
                        <a14:foregroundMark x1="29885" y1="51096" x2="30575" y2="53749"/>
                        <a14:foregroundMark x1="30575" y1="53749" x2="32644" y2="53749"/>
                        <a14:foregroundMark x1="48276" y1="49712" x2="48276" y2="49712"/>
                        <a14:foregroundMark x1="48276" y1="46251" x2="48276" y2="46251"/>
                        <a14:foregroundMark x1="48276" y1="44291" x2="48276" y2="44291"/>
                        <a14:foregroundMark x1="48276" y1="43599" x2="48276" y2="43599"/>
                        <a14:foregroundMark x1="47586" y1="40830" x2="47586" y2="40830"/>
                        <a14:foregroundMark x1="45517" y1="40830" x2="44138" y2="42907"/>
                        <a14:foregroundMark x1="43448" y1="44867" x2="43448" y2="44867"/>
                        <a14:foregroundMark x1="45517" y1="48328" x2="45517" y2="48328"/>
                        <a14:foregroundMark x1="36092" y1="54441" x2="36092" y2="54441"/>
                        <a14:foregroundMark x1="36092" y1="45559" x2="36092" y2="45559"/>
                        <a14:foregroundMark x1="36092" y1="43599" x2="36092" y2="43599"/>
                        <a14:foregroundMark x1="36092" y1="41522" x2="36092" y2="41522"/>
                        <a14:foregroundMark x1="36092" y1="41522" x2="36092" y2="41522"/>
                        <a14:foregroundMark x1="35402" y1="41522" x2="35402" y2="415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264412"/>
            <a:ext cx="1706693" cy="17008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35563" y="3323898"/>
            <a:ext cx="4592283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/>
              <a:t>Арбуз - 2 гласных звука, 2 вагон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542" l="0" r="988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727" y="1935480"/>
            <a:ext cx="1507058" cy="19242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6154" y="4218374"/>
            <a:ext cx="4666855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/>
              <a:t>Сумка – 2 гласных звука, 2 вагон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414" b="99229" l="319" r="99522">
                        <a14:foregroundMark x1="64434" y1="71080" x2="64434" y2="71080"/>
                        <a14:foregroundMark x1="68740" y1="69409" x2="68740" y2="69409"/>
                        <a14:foregroundMark x1="72249" y1="66710" x2="72249" y2="66710"/>
                        <a14:foregroundMark x1="61404" y1="74550" x2="61404" y2="74550"/>
                        <a14:foregroundMark x1="55183" y1="74936" x2="55183" y2="74936"/>
                        <a14:foregroundMark x1="44817" y1="74422" x2="44817" y2="74422"/>
                        <a14:foregroundMark x1="43062" y1="74165" x2="43062" y2="74165"/>
                        <a14:foregroundMark x1="51515" y1="81105" x2="51515" y2="81105"/>
                        <a14:foregroundMark x1="51196" y1="79820" x2="51196" y2="79820"/>
                        <a14:foregroundMark x1="91228" y1="43188" x2="91228" y2="43188"/>
                        <a14:foregroundMark x1="90750" y1="43316" x2="90750" y2="43316"/>
                        <a14:foregroundMark x1="89793" y1="42416" x2="89793" y2="42416"/>
                        <a14:foregroundMark x1="90112" y1="40746" x2="90112" y2="40746"/>
                        <a14:foregroundMark x1="52632" y1="87404" x2="52632" y2="87404"/>
                        <a14:foregroundMark x1="74163" y1="86889" x2="74163" y2="86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908" y="2488548"/>
            <a:ext cx="2211419" cy="27439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34974" y="5360386"/>
            <a:ext cx="4986109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/>
              <a:t>Воробей – 3 гласных звука, 3 вагон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45499" y="2560380"/>
            <a:ext cx="6317370" cy="1569660"/>
          </a:xfrm>
          <a:prstGeom prst="rect">
            <a:avLst/>
          </a:prstGeom>
          <a:noFill/>
        </p:spPr>
        <p:txBody>
          <a:bodyPr wrap="none" rtlCol="0">
            <a:prstTxWarp prst="textStop">
              <a:avLst/>
            </a:prstTxWarp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9600" b="1" dirty="0">
                <a:ln/>
                <a:solidFill>
                  <a:schemeClr val="accent3"/>
                </a:solidFill>
              </a:rPr>
              <a:t>Молодцы!</a:t>
            </a:r>
          </a:p>
        </p:txBody>
      </p:sp>
    </p:spTree>
    <p:extLst>
      <p:ext uri="{BB962C8B-B14F-4D97-AF65-F5344CB8AC3E}">
        <p14:creationId xmlns:p14="http://schemas.microsoft.com/office/powerpoint/2010/main" val="59614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4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4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9" grpId="0" animBg="1"/>
      <p:bldP spid="9" grpId="1" animBg="1"/>
      <p:bldP spid="11" grpId="0" animBg="1"/>
      <p:bldP spid="11" grpId="1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240360"/>
          </a:xfrm>
        </p:spPr>
        <p:txBody>
          <a:bodyPr/>
          <a:lstStyle/>
          <a:p>
            <a:pPr marL="0" indent="0">
              <a:lnSpc>
                <a:spcPct val="200000"/>
              </a:lnSpc>
              <a:buNone/>
            </a:pPr>
            <a:r>
              <a:rPr lang="ru-RU" dirty="0"/>
              <a:t>	</a:t>
            </a:r>
            <a:r>
              <a:rPr lang="ru-RU" sz="2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А теперь мы с вами будем отгадывать загадки. И вы будете говорить, в каком вагоне поедет наше слово – отгадка.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4352"/>
          </a:xfrm>
        </p:spPr>
        <p:txBody>
          <a:bodyPr>
            <a:no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Закрепление пройденного материала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692150"/>
            <a:ext cx="8229600" cy="3744913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908721"/>
            <a:ext cx="8136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/>
              <a:t>Хозяин     лесной </a:t>
            </a:r>
          </a:p>
          <a:p>
            <a:pPr algn="ctr"/>
            <a:r>
              <a:rPr lang="ru-RU" sz="4800" dirty="0"/>
              <a:t>Просыпается     весной,</a:t>
            </a:r>
          </a:p>
          <a:p>
            <a:pPr algn="ctr"/>
            <a:r>
              <a:rPr lang="ru-RU" sz="4800" dirty="0"/>
              <a:t> А  зимой, под вьюжный вой, </a:t>
            </a:r>
          </a:p>
          <a:p>
            <a:pPr algn="ctr"/>
            <a:r>
              <a:rPr lang="ru-RU" sz="4800" dirty="0"/>
              <a:t>Спит   в   избушке снеговой.</a:t>
            </a:r>
          </a:p>
          <a:p>
            <a:pPr algn="ctr"/>
            <a:endParaRPr lang="ru-RU" sz="4800" dirty="0"/>
          </a:p>
        </p:txBody>
      </p:sp>
      <p:pic>
        <p:nvPicPr>
          <p:cNvPr id="23559" name="Picture 7" descr="https://media.gettyimages.com/vectors/cute-baby-bear-cartoon-vector-id604822240?b=1&amp;k=6&amp;m=604822240&amp;s=170x170&amp;h=ZXHZjV2MXX6ZO8FzjXpldO5YYxcWj4jf7CKHC9ifSNo=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2353" y1="30435" x2="12353" y2="30435"/>
                        <a14:foregroundMark x1="11765" y1="25362" x2="11765" y2="25362"/>
                        <a14:foregroundMark x1="13529" y1="25362" x2="13529" y2="25362"/>
                        <a14:foregroundMark x1="15294" y1="25362" x2="15294" y2="25362"/>
                        <a14:foregroundMark x1="15882" y1="25362" x2="15882" y2="25362"/>
                        <a14:foregroundMark x1="18824" y1="25362" x2="18824" y2="25362"/>
                        <a14:foregroundMark x1="20588" y1="25362" x2="20588" y2="26812"/>
                        <a14:foregroundMark x1="23529" y1="20290" x2="23529" y2="20290"/>
                        <a14:foregroundMark x1="12353" y1="15217" x2="12353" y2="15217"/>
                        <a14:foregroundMark x1="12353" y1="19565" x2="12353" y2="19565"/>
                        <a14:foregroundMark x1="4118" y1="24638" x2="4118" y2="24638"/>
                        <a14:foregroundMark x1="22941" y1="17391" x2="22941" y2="17391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012160" y="4509120"/>
            <a:ext cx="2808312" cy="19442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-48399"/>
            <a:ext cx="18473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47664" y="2060848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95536" y="764704"/>
            <a:ext cx="78488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Сердитый   недотрога</a:t>
            </a:r>
          </a:p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Живёт   в   глуши   лесной.</a:t>
            </a:r>
          </a:p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Иголок   очень    много, </a:t>
            </a:r>
          </a:p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А    нитки   не   одной. 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8" name="Picture 8" descr="https://i.pinimg.com/236x/45/f9/55/45f955068413744362393cd8a8b7ad5c--clip-ar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153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300192" y="3645024"/>
            <a:ext cx="2535932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416</TotalTime>
  <Words>671</Words>
  <Application>Microsoft Office PowerPoint</Application>
  <PresentationFormat>Экран (4:3)</PresentationFormat>
  <Paragraphs>111</Paragraphs>
  <Slides>19</Slides>
  <Notes>2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Calibri</vt:lpstr>
      <vt:lpstr>Constantia</vt:lpstr>
      <vt:lpstr>Times New Roman</vt:lpstr>
      <vt:lpstr>Wingdings</vt:lpstr>
      <vt:lpstr>Wingdings 2</vt:lpstr>
      <vt:lpstr>YS Text</vt:lpstr>
      <vt:lpstr>Поток</vt:lpstr>
      <vt:lpstr>Презентация PowerPoint</vt:lpstr>
      <vt:lpstr>Деление слов на слоги.</vt:lpstr>
      <vt:lpstr>Ход занятия.</vt:lpstr>
      <vt:lpstr>3.Основная часть.</vt:lpstr>
      <vt:lpstr>Презентация PowerPoint</vt:lpstr>
      <vt:lpstr>Давайте поиграем</vt:lpstr>
      <vt:lpstr>4. Закрепление пройденного материала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О ЖИВОТНЫХ</dc:title>
  <dc:creator>Виндилович Елена</dc:creator>
  <cp:lastModifiedBy>Школа</cp:lastModifiedBy>
  <cp:revision>40</cp:revision>
  <dcterms:created xsi:type="dcterms:W3CDTF">2019-11-26T14:24:49Z</dcterms:created>
  <dcterms:modified xsi:type="dcterms:W3CDTF">2025-02-06T07:04:00Z</dcterms:modified>
</cp:coreProperties>
</file>